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7" r:id="rId12"/>
    <p:sldId id="270" r:id="rId13"/>
    <p:sldId id="266" r:id="rId14"/>
    <p:sldId id="268" r:id="rId15"/>
    <p:sldId id="269" r:id="rId16"/>
    <p:sldId id="272" r:id="rId17"/>
    <p:sldId id="276" r:id="rId18"/>
    <p:sldId id="277" r:id="rId19"/>
    <p:sldId id="271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594AB74-3A00-4893-A402-314719796E88}" type="datetimeFigureOut">
              <a:rPr lang="fr-FR" smtClean="0"/>
              <a:t>27/01/2024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37D229D-6FA9-4F54-8FF0-8AEA6BC999C6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873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4AB74-3A00-4893-A402-314719796E88}" type="datetimeFigureOut">
              <a:rPr lang="fr-FR" smtClean="0"/>
              <a:t>27/01/2024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229D-6FA9-4F54-8FF0-8AEA6BC999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81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4AB74-3A00-4893-A402-314719796E88}" type="datetimeFigureOut">
              <a:rPr lang="fr-FR" smtClean="0"/>
              <a:t>27/01/2024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229D-6FA9-4F54-8FF0-8AEA6BC999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07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4AB74-3A00-4893-A402-314719796E88}" type="datetimeFigureOut">
              <a:rPr lang="fr-FR" smtClean="0"/>
              <a:t>27/01/2024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229D-6FA9-4F54-8FF0-8AEA6BC999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812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4AB74-3A00-4893-A402-314719796E88}" type="datetimeFigureOut">
              <a:rPr lang="fr-FR" smtClean="0"/>
              <a:t>27/01/2024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229D-6FA9-4F54-8FF0-8AEA6BC999C6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627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4AB74-3A00-4893-A402-314719796E88}" type="datetimeFigureOut">
              <a:rPr lang="fr-FR" smtClean="0"/>
              <a:t>27/01/2024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229D-6FA9-4F54-8FF0-8AEA6BC999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0408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4AB74-3A00-4893-A402-314719796E88}" type="datetimeFigureOut">
              <a:rPr lang="fr-FR" smtClean="0"/>
              <a:t>27/01/2024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229D-6FA9-4F54-8FF0-8AEA6BC999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0382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4AB74-3A00-4893-A402-314719796E88}" type="datetimeFigureOut">
              <a:rPr lang="fr-FR" smtClean="0"/>
              <a:t>27/01/2024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229D-6FA9-4F54-8FF0-8AEA6BC999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511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4AB74-3A00-4893-A402-314719796E88}" type="datetimeFigureOut">
              <a:rPr lang="fr-FR" smtClean="0"/>
              <a:t>27/01/2024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229D-6FA9-4F54-8FF0-8AEA6BC999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87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4AB74-3A00-4893-A402-314719796E88}" type="datetimeFigureOut">
              <a:rPr lang="fr-FR" smtClean="0"/>
              <a:t>27/01/2024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229D-6FA9-4F54-8FF0-8AEA6BC999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1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4AB74-3A00-4893-A402-314719796E88}" type="datetimeFigureOut">
              <a:rPr lang="fr-FR" smtClean="0"/>
              <a:t>27/01/2024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229D-6FA9-4F54-8FF0-8AEA6BC999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958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594AB74-3A00-4893-A402-314719796E88}" type="datetimeFigureOut">
              <a:rPr lang="fr-FR" smtClean="0"/>
              <a:t>27/01/2024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37D229D-6FA9-4F54-8FF0-8AEA6BC999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985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hope.com/issues/ch001356.htm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audio" Target="../media/audio1.wav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mputerhope.com/issues/ch001356.htm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hyperlink" Target="https://www.computerhope.com/issues/ch001356.htm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audio" Target="../media/audio1.wav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r.fotolia.com/tag/%22engagement%20qualit%C3%A9%22" TargetMode="External"/><Relationship Id="rId5" Type="http://schemas.microsoft.com/office/2007/relationships/hdphoto" Target="../media/hdphoto7.wdp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de/vectors/schule-schulheft-studie-lernen-161702/" TargetMode="External"/><Relationship Id="rId3" Type="http://schemas.openxmlformats.org/officeDocument/2006/relationships/image" Target="../media/image39.jpg"/><Relationship Id="rId7" Type="http://schemas.openxmlformats.org/officeDocument/2006/relationships/image" Target="../media/image4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fr/chronom%C3%A8tre-minute-seconde-temps-161539/" TargetMode="External"/><Relationship Id="rId5" Type="http://schemas.openxmlformats.org/officeDocument/2006/relationships/image" Target="../media/image40.png"/><Relationship Id="rId10" Type="http://schemas.openxmlformats.org/officeDocument/2006/relationships/hyperlink" Target="https://www.analyticsinsight.net/10-parameters-for-big-data-assessment/" TargetMode="External"/><Relationship Id="rId4" Type="http://schemas.openxmlformats.org/officeDocument/2006/relationships/hyperlink" Target="https://www.conci-liance.fr/equipes/cohesion-coherence-convergence/" TargetMode="External"/><Relationship Id="rId9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vector-art/568948-sign-of-people-icon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hyperlink" Target="https://pixabay.com/fr/isol%C3%A9-ensemble-l%C3%A9gumes-panier-219954/" TargetMode="Externa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fr.dreamstime.com/illustration-stock-ic-ne-de-drapeau-de-l-europe-de-pays-image96308512" TargetMode="External"/><Relationship Id="rId3" Type="http://schemas.microsoft.com/office/2007/relationships/hdphoto" Target="../media/hdphoto1.wdp"/><Relationship Id="rId7" Type="http://schemas.openxmlformats.org/officeDocument/2006/relationships/image" Target="../media/image1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pngimg.com/png/62439-computer-portable-icons-dollar-scalable-vector-graphics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vecteezy.com/vector-art/1932081-fresh-vegetables-and-fruits-healthy-food" TargetMode="External"/><Relationship Id="rId9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can-consult.com/la-gouvernance-de-lorganisation-1er-pilier-de-la-rse/" TargetMode="External"/><Relationship Id="rId7" Type="http://schemas.openxmlformats.org/officeDocument/2006/relationships/audio" Target="../media/audio1.wav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oi.es/blogs/mintecon/2014/04/07/la-responsabilidad-social-empresarialrse/" TargetMode="Externa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ravelbetweenthepages.com/2011/08/23/paris-orly-virtually-helpful/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audio" Target="../media/audio1.wav"/><Relationship Id="rId3" Type="http://schemas.microsoft.com/office/2007/relationships/hdphoto" Target="../media/hdphoto3.wdp"/><Relationship Id="rId7" Type="http://schemas.openxmlformats.org/officeDocument/2006/relationships/image" Target="../media/image16.png"/><Relationship Id="rId12" Type="http://schemas.openxmlformats.org/officeDocument/2006/relationships/hyperlink" Target="https://pixabay.com/de/vectors/banane-bildung-obst-schule-1300390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microsoft.com/office/2007/relationships/hdphoto" Target="../media/hdphoto6.wdp"/><Relationship Id="rId4" Type="http://schemas.openxmlformats.org/officeDocument/2006/relationships/hyperlink" Target="https://fr.vecteezy.com/art-vectoriel/614524-un-ensemble-de-fruits-autocollant" TargetMode="Externa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Avertissement avec un remplissage uni">
            <a:extLst>
              <a:ext uri="{FF2B5EF4-FFF2-40B4-BE49-F238E27FC236}">
                <a16:creationId xmlns:a16="http://schemas.microsoft.com/office/drawing/2014/main" id="{3B78F8DE-90FE-F3EC-D622-E776F9856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154" y="648477"/>
            <a:ext cx="1889450" cy="18894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8679BFC-77AD-8F96-5017-4B7DB873ECCA}"/>
              </a:ext>
            </a:extLst>
          </p:cNvPr>
          <p:cNvSpPr txBox="1"/>
          <p:nvPr/>
        </p:nvSpPr>
        <p:spPr>
          <a:xfrm>
            <a:off x="3359020" y="885315"/>
            <a:ext cx="811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Ce document est un rapport qui doit être </a:t>
            </a:r>
            <a:r>
              <a:rPr lang="fr-FR" sz="2800" b="1" dirty="0"/>
              <a:t>lu</a:t>
            </a:r>
            <a:r>
              <a:rPr lang="fr-FR" sz="2800" dirty="0"/>
              <a:t> et </a:t>
            </a:r>
            <a:r>
              <a:rPr lang="fr-FR" sz="2800" b="1" dirty="0"/>
              <a:t>écouté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7CC22E-1354-B13F-983E-F11C1D57921F}"/>
              </a:ext>
            </a:extLst>
          </p:cNvPr>
          <p:cNvSpPr txBox="1"/>
          <p:nvPr/>
        </p:nvSpPr>
        <p:spPr>
          <a:xfrm>
            <a:off x="3359020" y="1408535"/>
            <a:ext cx="8117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Sur chaque diapo, il y a une piste audio à lancer pour comprendre les informations de la présentation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02968A-FBD0-C1B2-04F5-D8BBC38FA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27" y="3175821"/>
            <a:ext cx="5169873" cy="2884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C5D013A-3055-AA42-022D-56EEACC50CA4}"/>
              </a:ext>
            </a:extLst>
          </p:cNvPr>
          <p:cNvSpPr txBox="1"/>
          <p:nvPr/>
        </p:nvSpPr>
        <p:spPr>
          <a:xfrm>
            <a:off x="2362199" y="2775711"/>
            <a:ext cx="1993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Exemple de slide</a:t>
            </a:r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FC42FBB6-039A-4E1C-83F5-7984BDF5E746}"/>
              </a:ext>
            </a:extLst>
          </p:cNvPr>
          <p:cNvSpPr/>
          <p:nvPr/>
        </p:nvSpPr>
        <p:spPr>
          <a:xfrm rot="13992253">
            <a:off x="5341670" y="3285824"/>
            <a:ext cx="335902" cy="51892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6661968-D31D-FF9F-8A34-D6E51D80FF38}"/>
              </a:ext>
            </a:extLst>
          </p:cNvPr>
          <p:cNvSpPr txBox="1"/>
          <p:nvPr/>
        </p:nvSpPr>
        <p:spPr>
          <a:xfrm>
            <a:off x="6262607" y="4727929"/>
            <a:ext cx="5409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Pour lancer l’audio il faut :</a:t>
            </a:r>
          </a:p>
          <a:p>
            <a:r>
              <a:rPr lang="fr-FR" sz="2000" dirty="0"/>
              <a:t>1- lancer la présentation en mode « Diaporama »</a:t>
            </a:r>
          </a:p>
          <a:p>
            <a:r>
              <a:rPr lang="fr-FR" sz="2000" dirty="0"/>
              <a:t>2- cliquer sur l’icône dans le coin en haut à droite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B743E26-9F88-48AA-E420-9D492AFFA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321" y="3175821"/>
            <a:ext cx="5406273" cy="12503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28077056-5538-A3DC-A586-2DB8FACE99F2}"/>
              </a:ext>
            </a:extLst>
          </p:cNvPr>
          <p:cNvSpPr/>
          <p:nvPr/>
        </p:nvSpPr>
        <p:spPr>
          <a:xfrm rot="9807875">
            <a:off x="6585752" y="4188602"/>
            <a:ext cx="335902" cy="51892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6314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D37C994-28B0-2EF0-9E25-232F3717F4A1}"/>
              </a:ext>
            </a:extLst>
          </p:cNvPr>
          <p:cNvSpPr/>
          <p:nvPr/>
        </p:nvSpPr>
        <p:spPr>
          <a:xfrm>
            <a:off x="363894" y="363894"/>
            <a:ext cx="3956179" cy="5411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85749D-04A0-F986-A38E-67A7A0C7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363894"/>
            <a:ext cx="3512976" cy="541175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II. Mise en place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150D8038-8F0E-6E80-823C-D7465B782304}"/>
              </a:ext>
            </a:extLst>
          </p:cNvPr>
          <p:cNvSpPr txBox="1">
            <a:spLocks/>
          </p:cNvSpPr>
          <p:nvPr/>
        </p:nvSpPr>
        <p:spPr>
          <a:xfrm>
            <a:off x="4511350" y="253481"/>
            <a:ext cx="481926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b. Récupérer les données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41E7FB-4A0B-E912-613D-423AB1A899E3}"/>
              </a:ext>
            </a:extLst>
          </p:cNvPr>
          <p:cNvSpPr txBox="1"/>
          <p:nvPr/>
        </p:nvSpPr>
        <p:spPr>
          <a:xfrm>
            <a:off x="4462769" y="723580"/>
            <a:ext cx="3285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u="sng" dirty="0">
                <a:solidFill>
                  <a:schemeClr val="tx1"/>
                </a:solidFill>
              </a:rPr>
              <a:t>https://www.opentable.com/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7F9551C-2C61-5249-D99B-7DAD2B102B4E}"/>
              </a:ext>
            </a:extLst>
          </p:cNvPr>
          <p:cNvSpPr txBox="1"/>
          <p:nvPr/>
        </p:nvSpPr>
        <p:spPr>
          <a:xfrm>
            <a:off x="6293918" y="1974580"/>
            <a:ext cx="31657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</a:rPr>
              <a:t>Informations sur les </a:t>
            </a:r>
            <a:r>
              <a:rPr lang="fr-FR" sz="1600" b="1" dirty="0">
                <a:solidFill>
                  <a:schemeClr val="tx1"/>
                </a:solidFill>
              </a:rPr>
              <a:t>restaurant</a:t>
            </a:r>
            <a:r>
              <a:rPr lang="fr-FR" sz="1600" b="1" dirty="0"/>
              <a:t>s </a:t>
            </a:r>
            <a:r>
              <a:rPr lang="fr-FR" sz="1600" dirty="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Le nom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/>
              <a:t>l’adresse</a:t>
            </a: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Le prix </a:t>
            </a:r>
            <a:r>
              <a:rPr lang="en-US" sz="1600" dirty="0" err="1">
                <a:solidFill>
                  <a:schemeClr val="tx1"/>
                </a:solidFill>
              </a:rPr>
              <a:t>moyen</a:t>
            </a:r>
            <a:endParaRPr lang="en-US" sz="16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Le style de cuisine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…..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B94EB20-E579-AF96-58AA-D7580BD01C89}"/>
              </a:ext>
            </a:extLst>
          </p:cNvPr>
          <p:cNvSpPr txBox="1"/>
          <p:nvPr/>
        </p:nvSpPr>
        <p:spPr>
          <a:xfrm>
            <a:off x="6394314" y="4643176"/>
            <a:ext cx="31657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</a:rPr>
              <a:t>Informations sur les </a:t>
            </a:r>
            <a:r>
              <a:rPr lang="fr-FR" sz="1600" b="1" dirty="0">
                <a:solidFill>
                  <a:schemeClr val="tx1"/>
                </a:solidFill>
              </a:rPr>
              <a:t>avis</a:t>
            </a:r>
            <a:r>
              <a:rPr lang="fr-FR" sz="1600" dirty="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Les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/>
              <a:t>L’avis</a:t>
            </a: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Le nom du restaurant</a:t>
            </a:r>
          </a:p>
        </p:txBody>
      </p:sp>
      <p:pic>
        <p:nvPicPr>
          <p:cNvPr id="20" name="Image 19" descr="Une image contenant jaune, capture d’écran, texte, Rectangle&#10;&#10;Description générée automatiquement">
            <a:extLst>
              <a:ext uri="{FF2B5EF4-FFF2-40B4-BE49-F238E27FC236}">
                <a16:creationId xmlns:a16="http://schemas.microsoft.com/office/drawing/2014/main" id="{2D4414A5-8905-C30C-4CF6-D1F852086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712" y="2149410"/>
            <a:ext cx="1005496" cy="1005496"/>
          </a:xfrm>
          <a:prstGeom prst="rect">
            <a:avLst/>
          </a:prstGeom>
        </p:spPr>
      </p:pic>
      <p:pic>
        <p:nvPicPr>
          <p:cNvPr id="21" name="Image 20" descr="Une image contenant jaune, capture d’écran, texte, Rectangle&#10;&#10;Description générée automatiquement">
            <a:extLst>
              <a:ext uri="{FF2B5EF4-FFF2-40B4-BE49-F238E27FC236}">
                <a16:creationId xmlns:a16="http://schemas.microsoft.com/office/drawing/2014/main" id="{2DCC79DE-4CCA-A6E5-DB55-6FFD34A56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712" y="4110805"/>
            <a:ext cx="1005496" cy="1005496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1E5D1FD7-B1E2-BAA8-FA04-350E39CF9F17}"/>
              </a:ext>
            </a:extLst>
          </p:cNvPr>
          <p:cNvSpPr txBox="1"/>
          <p:nvPr/>
        </p:nvSpPr>
        <p:spPr>
          <a:xfrm>
            <a:off x="10324548" y="3126601"/>
            <a:ext cx="16559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>
                <a:solidFill>
                  <a:schemeClr val="tx1"/>
                </a:solidFill>
              </a:rPr>
              <a:t>restaurants.csv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D324B61-EC5C-BA49-ED92-C90E3E11B608}"/>
              </a:ext>
            </a:extLst>
          </p:cNvPr>
          <p:cNvSpPr txBox="1"/>
          <p:nvPr/>
        </p:nvSpPr>
        <p:spPr>
          <a:xfrm>
            <a:off x="10101157" y="5083177"/>
            <a:ext cx="16559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i="1" dirty="0">
                <a:solidFill>
                  <a:schemeClr val="tx1"/>
                </a:solidFill>
              </a:rPr>
              <a:t>avis.csv</a:t>
            </a:r>
          </a:p>
        </p:txBody>
      </p:sp>
      <p:sp>
        <p:nvSpPr>
          <p:cNvPr id="24" name="Accolade fermante 23">
            <a:extLst>
              <a:ext uri="{FF2B5EF4-FFF2-40B4-BE49-F238E27FC236}">
                <a16:creationId xmlns:a16="http://schemas.microsoft.com/office/drawing/2014/main" id="{2609446B-6A75-3A8F-D1F7-B89BEE2E7D19}"/>
              </a:ext>
            </a:extLst>
          </p:cNvPr>
          <p:cNvSpPr/>
          <p:nvPr/>
        </p:nvSpPr>
        <p:spPr>
          <a:xfrm>
            <a:off x="9793415" y="1903413"/>
            <a:ext cx="247564" cy="1599989"/>
          </a:xfrm>
          <a:prstGeom prst="rightBrace">
            <a:avLst>
              <a:gd name="adj1" fmla="val 49405"/>
              <a:gd name="adj2" fmla="val 512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fermante 24">
            <a:extLst>
              <a:ext uri="{FF2B5EF4-FFF2-40B4-BE49-F238E27FC236}">
                <a16:creationId xmlns:a16="http://schemas.microsoft.com/office/drawing/2014/main" id="{29955AF8-7223-5D31-B756-F80D810869C8}"/>
              </a:ext>
            </a:extLst>
          </p:cNvPr>
          <p:cNvSpPr/>
          <p:nvPr/>
        </p:nvSpPr>
        <p:spPr>
          <a:xfrm>
            <a:off x="9883470" y="3949446"/>
            <a:ext cx="247564" cy="1599989"/>
          </a:xfrm>
          <a:prstGeom prst="rightBrace">
            <a:avLst>
              <a:gd name="adj1" fmla="val 49405"/>
              <a:gd name="adj2" fmla="val 512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48D39FB-20BA-356E-BAD6-CFC932D69E50}"/>
              </a:ext>
            </a:extLst>
          </p:cNvPr>
          <p:cNvGrpSpPr/>
          <p:nvPr/>
        </p:nvGrpSpPr>
        <p:grpSpPr>
          <a:xfrm>
            <a:off x="2582244" y="1375168"/>
            <a:ext cx="3512976" cy="2735637"/>
            <a:chOff x="2456358" y="1500497"/>
            <a:chExt cx="2429804" cy="2039347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1711F3AA-2639-DFFC-E29E-CBAFDFF30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6358" y="1500497"/>
              <a:ext cx="2429804" cy="20393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DAEDFE-833F-2E21-A2B4-C6C151BA777A}"/>
                </a:ext>
              </a:extLst>
            </p:cNvPr>
            <p:cNvSpPr/>
            <p:nvPr/>
          </p:nvSpPr>
          <p:spPr>
            <a:xfrm>
              <a:off x="2677583" y="1947343"/>
              <a:ext cx="1342074" cy="293830"/>
            </a:xfrm>
            <a:prstGeom prst="rect">
              <a:avLst/>
            </a:prstGeom>
            <a:solidFill>
              <a:srgbClr val="FFFF00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6296E5D-22A1-C14A-7169-AEE0085FFB29}"/>
                </a:ext>
              </a:extLst>
            </p:cNvPr>
            <p:cNvSpPr/>
            <p:nvPr/>
          </p:nvSpPr>
          <p:spPr>
            <a:xfrm>
              <a:off x="2939001" y="2299457"/>
              <a:ext cx="265792" cy="152400"/>
            </a:xfrm>
            <a:prstGeom prst="rect">
              <a:avLst/>
            </a:prstGeom>
            <a:solidFill>
              <a:srgbClr val="FFFF00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712EE5-C6DA-FE73-1420-7798BE14BBFA}"/>
                </a:ext>
              </a:extLst>
            </p:cNvPr>
            <p:cNvSpPr/>
            <p:nvPr/>
          </p:nvSpPr>
          <p:spPr>
            <a:xfrm>
              <a:off x="3534234" y="2278430"/>
              <a:ext cx="381514" cy="152400"/>
            </a:xfrm>
            <a:prstGeom prst="rect">
              <a:avLst/>
            </a:prstGeom>
            <a:solidFill>
              <a:srgbClr val="FFFF00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D60105-8196-2E62-0EB6-A542210B55BD}"/>
                </a:ext>
              </a:extLst>
            </p:cNvPr>
            <p:cNvSpPr/>
            <p:nvPr/>
          </p:nvSpPr>
          <p:spPr>
            <a:xfrm>
              <a:off x="3965911" y="2278430"/>
              <a:ext cx="279278" cy="152400"/>
            </a:xfrm>
            <a:prstGeom prst="rect">
              <a:avLst/>
            </a:prstGeom>
            <a:solidFill>
              <a:srgbClr val="FFFF00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685D36BF-CDA6-076E-F67F-86A274A5D40F}"/>
              </a:ext>
            </a:extLst>
          </p:cNvPr>
          <p:cNvGrpSpPr/>
          <p:nvPr/>
        </p:nvGrpSpPr>
        <p:grpSpPr>
          <a:xfrm>
            <a:off x="1532076" y="4240529"/>
            <a:ext cx="4582583" cy="2130672"/>
            <a:chOff x="1417001" y="3598129"/>
            <a:chExt cx="3469161" cy="1552405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AF107AB8-D192-E860-4545-195E8C99D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2690"/>
            <a:stretch/>
          </p:blipFill>
          <p:spPr>
            <a:xfrm>
              <a:off x="1417001" y="3598129"/>
              <a:ext cx="3469161" cy="15524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C655FE-F3FE-8807-09CF-B182A7E69767}"/>
                </a:ext>
              </a:extLst>
            </p:cNvPr>
            <p:cNvSpPr/>
            <p:nvPr/>
          </p:nvSpPr>
          <p:spPr>
            <a:xfrm>
              <a:off x="2197271" y="4212229"/>
              <a:ext cx="1476022" cy="143396"/>
            </a:xfrm>
            <a:prstGeom prst="rect">
              <a:avLst/>
            </a:prstGeom>
            <a:solidFill>
              <a:srgbClr val="FFFF00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C00C1E-7C38-4C2C-09B5-683545ABD52C}"/>
                </a:ext>
              </a:extLst>
            </p:cNvPr>
            <p:cNvSpPr/>
            <p:nvPr/>
          </p:nvSpPr>
          <p:spPr>
            <a:xfrm>
              <a:off x="2159425" y="4436327"/>
              <a:ext cx="2483685" cy="302818"/>
            </a:xfrm>
            <a:prstGeom prst="rect">
              <a:avLst/>
            </a:prstGeom>
            <a:solidFill>
              <a:srgbClr val="FFFF00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4" name="Bulle narrative : rectangle à coins arrondis 33">
            <a:extLst>
              <a:ext uri="{FF2B5EF4-FFF2-40B4-BE49-F238E27FC236}">
                <a16:creationId xmlns:a16="http://schemas.microsoft.com/office/drawing/2014/main" id="{2BC9AC57-3D2B-AE89-4052-DE6111E73217}"/>
              </a:ext>
            </a:extLst>
          </p:cNvPr>
          <p:cNvSpPr/>
          <p:nvPr/>
        </p:nvSpPr>
        <p:spPr>
          <a:xfrm>
            <a:off x="555171" y="2149410"/>
            <a:ext cx="1743504" cy="1078982"/>
          </a:xfrm>
          <a:prstGeom prst="wedgeRoundRectCallout">
            <a:avLst>
              <a:gd name="adj1" fmla="val 50879"/>
              <a:gd name="adj2" fmla="val 89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Les informations sur les restaurants</a:t>
            </a:r>
          </a:p>
        </p:txBody>
      </p:sp>
      <p:sp>
        <p:nvSpPr>
          <p:cNvPr id="5" name="Bouton d'action : Son 4">
            <a:hlinkClick r:id="" action="ppaction://noaction" highlightClick="1">
              <a:snd r:embed="rId6" name="applause.wav"/>
            </a:hlinkClick>
            <a:extLst>
              <a:ext uri="{FF2B5EF4-FFF2-40B4-BE49-F238E27FC236}">
                <a16:creationId xmlns:a16="http://schemas.microsoft.com/office/drawing/2014/main" id="{E622A72A-D08B-3D95-345D-C9CF6E8B6AC5}"/>
              </a:ext>
            </a:extLst>
          </p:cNvPr>
          <p:cNvSpPr/>
          <p:nvPr/>
        </p:nvSpPr>
        <p:spPr>
          <a:xfrm>
            <a:off x="11523306" y="0"/>
            <a:ext cx="668694" cy="634482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35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uton d'action : Son 1">
            <a:hlinkClick r:id="" action="ppaction://noaction" highlightClick="1">
              <a:snd r:embed="rId2" name="applause.wav"/>
            </a:hlinkClick>
            <a:extLst>
              <a:ext uri="{FF2B5EF4-FFF2-40B4-BE49-F238E27FC236}">
                <a16:creationId xmlns:a16="http://schemas.microsoft.com/office/drawing/2014/main" id="{4C3F01DB-CBF5-D4B9-D8AA-D2D8C6F34D93}"/>
              </a:ext>
            </a:extLst>
          </p:cNvPr>
          <p:cNvSpPr/>
          <p:nvPr/>
        </p:nvSpPr>
        <p:spPr>
          <a:xfrm>
            <a:off x="11523306" y="0"/>
            <a:ext cx="668694" cy="634482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960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uton d'action : Son 1">
            <a:hlinkClick r:id="" action="ppaction://noaction" highlightClick="1">
              <a:snd r:embed="rId2" name="applause.wav"/>
            </a:hlinkClick>
            <a:extLst>
              <a:ext uri="{FF2B5EF4-FFF2-40B4-BE49-F238E27FC236}">
                <a16:creationId xmlns:a16="http://schemas.microsoft.com/office/drawing/2014/main" id="{C4C6BB5B-76E9-BBEF-AB0C-1EE8A6B34C85}"/>
              </a:ext>
            </a:extLst>
          </p:cNvPr>
          <p:cNvSpPr/>
          <p:nvPr/>
        </p:nvSpPr>
        <p:spPr>
          <a:xfrm>
            <a:off x="11523306" y="0"/>
            <a:ext cx="668694" cy="634482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270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D37C994-28B0-2EF0-9E25-232F3717F4A1}"/>
              </a:ext>
            </a:extLst>
          </p:cNvPr>
          <p:cNvSpPr/>
          <p:nvPr/>
        </p:nvSpPr>
        <p:spPr>
          <a:xfrm>
            <a:off x="363894" y="363894"/>
            <a:ext cx="3956179" cy="5411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85749D-04A0-F986-A38E-67A7A0C7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363894"/>
            <a:ext cx="3512976" cy="541175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II. Mise en place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150D8038-8F0E-6E80-823C-D7465B782304}"/>
              </a:ext>
            </a:extLst>
          </p:cNvPr>
          <p:cNvSpPr txBox="1">
            <a:spLocks/>
          </p:cNvSpPr>
          <p:nvPr/>
        </p:nvSpPr>
        <p:spPr>
          <a:xfrm>
            <a:off x="4511350" y="253481"/>
            <a:ext cx="481926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b. Récupérer les données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8546144-1184-A6F0-4074-B97C4A481503}"/>
              </a:ext>
            </a:extLst>
          </p:cNvPr>
          <p:cNvSpPr txBox="1"/>
          <p:nvPr/>
        </p:nvSpPr>
        <p:spPr>
          <a:xfrm>
            <a:off x="4511350" y="735792"/>
            <a:ext cx="6097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u="sng" dirty="0"/>
              <a:t>https://www.greenpeace.fr/guetteur/calendrier/</a:t>
            </a:r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D6CCC579-CC13-FF7C-8FD9-5A4EDEAEA37B}"/>
              </a:ext>
            </a:extLst>
          </p:cNvPr>
          <p:cNvSpPr/>
          <p:nvPr/>
        </p:nvSpPr>
        <p:spPr>
          <a:xfrm>
            <a:off x="713791" y="1552251"/>
            <a:ext cx="1743504" cy="1078982"/>
          </a:xfrm>
          <a:prstGeom prst="wedgeRoundRectCallout">
            <a:avLst>
              <a:gd name="adj1" fmla="val 50879"/>
              <a:gd name="adj2" fmla="val 89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Les informations sur les saisons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9077144-15D4-8A38-60AC-F90E529A4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430" y="1387380"/>
            <a:ext cx="6485182" cy="165368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048BF89-1659-976F-2559-9194B3BE9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76" y="3155952"/>
            <a:ext cx="3526697" cy="320294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0F432FD-4A31-D3AD-7740-27B894BCA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167" y="3155952"/>
            <a:ext cx="4178287" cy="2242757"/>
          </a:xfrm>
          <a:prstGeom prst="rect">
            <a:avLst/>
          </a:prstGeom>
        </p:spPr>
      </p:pic>
      <p:pic>
        <p:nvPicPr>
          <p:cNvPr id="15" name="Image 14" descr="Une image contenant jaune, capture d’écran, texte, Rectangle&#10;&#10;Description générée automatiquement">
            <a:extLst>
              <a:ext uri="{FF2B5EF4-FFF2-40B4-BE49-F238E27FC236}">
                <a16:creationId xmlns:a16="http://schemas.microsoft.com/office/drawing/2014/main" id="{3DC04241-AF0B-CA63-1330-7EB766B27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842867" y="4254678"/>
            <a:ext cx="1005496" cy="1005496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DBB2444E-4760-68A2-D2B7-A127D32525F1}"/>
              </a:ext>
            </a:extLst>
          </p:cNvPr>
          <p:cNvSpPr txBox="1"/>
          <p:nvPr/>
        </p:nvSpPr>
        <p:spPr>
          <a:xfrm>
            <a:off x="9123007" y="5285954"/>
            <a:ext cx="2614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/>
              <a:t>liste_aliments_mois.xlsx</a:t>
            </a:r>
          </a:p>
        </p:txBody>
      </p:sp>
      <p:sp>
        <p:nvSpPr>
          <p:cNvPr id="5" name="Bouton d'action : Son 4">
            <a:hlinkClick r:id="" action="ppaction://noaction" highlightClick="1">
              <a:snd r:embed="rId7" name="applause.wav"/>
            </a:hlinkClick>
            <a:extLst>
              <a:ext uri="{FF2B5EF4-FFF2-40B4-BE49-F238E27FC236}">
                <a16:creationId xmlns:a16="http://schemas.microsoft.com/office/drawing/2014/main" id="{E0A91B24-FF35-5EC2-8963-AA1687CE0809}"/>
              </a:ext>
            </a:extLst>
          </p:cNvPr>
          <p:cNvSpPr/>
          <p:nvPr/>
        </p:nvSpPr>
        <p:spPr>
          <a:xfrm>
            <a:off x="11523306" y="0"/>
            <a:ext cx="668694" cy="634482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13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7D12F03-B22F-F4BD-AAAA-AA9F308A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01" y="1018853"/>
            <a:ext cx="5045567" cy="7270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B0766E0-B89D-C3DF-3CC4-75BF1A6DBC33}"/>
              </a:ext>
            </a:extLst>
          </p:cNvPr>
          <p:cNvSpPr txBox="1"/>
          <p:nvPr/>
        </p:nvSpPr>
        <p:spPr>
          <a:xfrm>
            <a:off x="505835" y="521208"/>
            <a:ext cx="8493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effectLst/>
                <a:latin typeface="Söhne"/>
              </a:rPr>
              <a:t>1. On va lancer Chrome en arrière-plan sans ouvrir une fenêtre de navigateur visible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BB47716-0AB6-C102-D659-DC3953053475}"/>
              </a:ext>
            </a:extLst>
          </p:cNvPr>
          <p:cNvSpPr txBox="1"/>
          <p:nvPr/>
        </p:nvSpPr>
        <p:spPr>
          <a:xfrm>
            <a:off x="586701" y="2024161"/>
            <a:ext cx="8493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effectLst/>
                <a:latin typeface="Söhne"/>
              </a:rPr>
              <a:t>2. On démarre Chrome avec </a:t>
            </a:r>
            <a:r>
              <a:rPr lang="fr-FR" b="0" i="0" dirty="0" err="1">
                <a:effectLst/>
                <a:latin typeface="Söhne"/>
              </a:rPr>
              <a:t>Selenium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CEA6316-617E-78E2-96F1-4C804C750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01" y="2393493"/>
            <a:ext cx="8186407" cy="15711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DB6B097-66AB-A88A-43CF-30059829F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01" y="4664016"/>
            <a:ext cx="3138546" cy="371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0400865-AB53-BE6C-F471-FFABDE65825C}"/>
              </a:ext>
            </a:extLst>
          </p:cNvPr>
          <p:cNvSpPr txBox="1"/>
          <p:nvPr/>
        </p:nvSpPr>
        <p:spPr>
          <a:xfrm>
            <a:off x="505835" y="4222570"/>
            <a:ext cx="5704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effectLst/>
                <a:latin typeface="Söhne"/>
              </a:rPr>
              <a:t>3. On récupère de la page web que je veux scrapper 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611876-CFBF-3F26-8FA3-4A72C34BD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01" y="5979831"/>
            <a:ext cx="5421779" cy="36933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0E7CE90-5B38-B0E6-E8D8-CCB008DD2380}"/>
              </a:ext>
            </a:extLst>
          </p:cNvPr>
          <p:cNvSpPr txBox="1"/>
          <p:nvPr/>
        </p:nvSpPr>
        <p:spPr>
          <a:xfrm>
            <a:off x="505835" y="5306911"/>
            <a:ext cx="11523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Söhne"/>
              </a:rPr>
              <a:t>4</a:t>
            </a:r>
            <a:r>
              <a:rPr lang="fr-FR" b="0" i="0" dirty="0">
                <a:effectLst/>
                <a:latin typeface="Söhne"/>
              </a:rPr>
              <a:t>. </a:t>
            </a:r>
            <a:r>
              <a:rPr lang="fr-FR" b="0" i="0" dirty="0" err="1">
                <a:effectLst/>
                <a:latin typeface="Söhne"/>
              </a:rPr>
              <a:t>BeautifulSoup</a:t>
            </a:r>
            <a:r>
              <a:rPr lang="fr-FR" b="0" i="0" dirty="0">
                <a:effectLst/>
                <a:latin typeface="Söhne"/>
              </a:rPr>
              <a:t> utilise un parseur pour créer une structure d'arbre à partir du HTML, ce qui facilite la navigation et la recherche dans le document</a:t>
            </a:r>
            <a:endParaRPr lang="fr-FR" dirty="0"/>
          </a:p>
        </p:txBody>
      </p:sp>
      <p:sp>
        <p:nvSpPr>
          <p:cNvPr id="2" name="Bouton d'action : Son 1">
            <a:hlinkClick r:id="" action="ppaction://noaction" highlightClick="1">
              <a:snd r:embed="rId6" name="applause.wav"/>
            </a:hlinkClick>
            <a:extLst>
              <a:ext uri="{FF2B5EF4-FFF2-40B4-BE49-F238E27FC236}">
                <a16:creationId xmlns:a16="http://schemas.microsoft.com/office/drawing/2014/main" id="{F1746B70-D0B9-E113-1927-3F58D8CEE3A2}"/>
              </a:ext>
            </a:extLst>
          </p:cNvPr>
          <p:cNvSpPr/>
          <p:nvPr/>
        </p:nvSpPr>
        <p:spPr>
          <a:xfrm>
            <a:off x="11523306" y="0"/>
            <a:ext cx="668694" cy="634482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6674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2821C35-3E51-41EA-94FF-884862004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4" y="4187451"/>
            <a:ext cx="9789993" cy="22228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666AF43-E056-993F-F10B-367DA9576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537" y="381000"/>
            <a:ext cx="7972680" cy="36737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Image 3" descr="Une image contenant jaune, capture d’écran, texte, Rectangle&#10;&#10;Description générée automatiquement">
            <a:extLst>
              <a:ext uri="{FF2B5EF4-FFF2-40B4-BE49-F238E27FC236}">
                <a16:creationId xmlns:a16="http://schemas.microsoft.com/office/drawing/2014/main" id="{7A7710EE-254D-CFDB-5939-DD7338931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842" y="4645203"/>
            <a:ext cx="1005496" cy="100549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F2BD102-1D27-1DB0-76D6-2BBC6E598B33}"/>
              </a:ext>
            </a:extLst>
          </p:cNvPr>
          <p:cNvSpPr txBox="1"/>
          <p:nvPr/>
        </p:nvSpPr>
        <p:spPr>
          <a:xfrm>
            <a:off x="190993" y="5614973"/>
            <a:ext cx="16402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i="1" dirty="0"/>
              <a:t>liste_aliments_mois.xlsx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480BB28-919B-98A3-EF77-EDF0E6DCA9A2}"/>
              </a:ext>
            </a:extLst>
          </p:cNvPr>
          <p:cNvSpPr txBox="1"/>
          <p:nvPr/>
        </p:nvSpPr>
        <p:spPr>
          <a:xfrm>
            <a:off x="776423" y="1879346"/>
            <a:ext cx="2657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Söhne"/>
              </a:rPr>
              <a:t>4</a:t>
            </a:r>
            <a:r>
              <a:rPr lang="fr-FR" b="0" i="0" dirty="0">
                <a:effectLst/>
                <a:latin typeface="Söhne"/>
              </a:rPr>
              <a:t>. On scrappe les données </a:t>
            </a:r>
            <a:endParaRPr lang="fr-FR" dirty="0"/>
          </a:p>
        </p:txBody>
      </p:sp>
      <p:sp>
        <p:nvSpPr>
          <p:cNvPr id="7" name="Bouton d'action : Son 6">
            <a:hlinkClick r:id="" action="ppaction://noaction" highlightClick="1">
              <a:snd r:embed="rId6" name="applause.wav"/>
            </a:hlinkClick>
            <a:extLst>
              <a:ext uri="{FF2B5EF4-FFF2-40B4-BE49-F238E27FC236}">
                <a16:creationId xmlns:a16="http://schemas.microsoft.com/office/drawing/2014/main" id="{15C17260-9052-4F36-9E5E-06BA4C3F7CD3}"/>
              </a:ext>
            </a:extLst>
          </p:cNvPr>
          <p:cNvSpPr/>
          <p:nvPr/>
        </p:nvSpPr>
        <p:spPr>
          <a:xfrm>
            <a:off x="11523306" y="0"/>
            <a:ext cx="668694" cy="634482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996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D37C994-28B0-2EF0-9E25-232F3717F4A1}"/>
              </a:ext>
            </a:extLst>
          </p:cNvPr>
          <p:cNvSpPr/>
          <p:nvPr/>
        </p:nvSpPr>
        <p:spPr>
          <a:xfrm>
            <a:off x="363894" y="363894"/>
            <a:ext cx="3956179" cy="5411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85749D-04A0-F986-A38E-67A7A0C7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363894"/>
            <a:ext cx="3512976" cy="541175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II. Mise en place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150D8038-8F0E-6E80-823C-D7465B782304}"/>
              </a:ext>
            </a:extLst>
          </p:cNvPr>
          <p:cNvSpPr txBox="1">
            <a:spLocks/>
          </p:cNvSpPr>
          <p:nvPr/>
        </p:nvSpPr>
        <p:spPr>
          <a:xfrm>
            <a:off x="4511350" y="253481"/>
            <a:ext cx="481926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c. Etablir un score</a:t>
            </a:r>
          </a:p>
        </p:txBody>
      </p:sp>
      <p:sp>
        <p:nvSpPr>
          <p:cNvPr id="5" name="Bouton d'action : Son 4">
            <a:hlinkClick r:id="" action="ppaction://noaction" highlightClick="1">
              <a:snd r:embed="rId2" name="applause.wav"/>
            </a:hlinkClick>
            <a:extLst>
              <a:ext uri="{FF2B5EF4-FFF2-40B4-BE49-F238E27FC236}">
                <a16:creationId xmlns:a16="http://schemas.microsoft.com/office/drawing/2014/main" id="{F67E332F-AAAE-04F4-B5CB-007E529F96DB}"/>
              </a:ext>
            </a:extLst>
          </p:cNvPr>
          <p:cNvSpPr/>
          <p:nvPr/>
        </p:nvSpPr>
        <p:spPr>
          <a:xfrm>
            <a:off x="11523306" y="0"/>
            <a:ext cx="668694" cy="634482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246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64CA34-4D24-C8E2-0387-AC178CE71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2599208"/>
            <a:ext cx="9966960" cy="1021069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ATTENTIOn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D17B4E-860C-CAE7-315F-0B6F9EF40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9755" y="3869634"/>
            <a:ext cx="9367410" cy="1388165"/>
          </a:xfrm>
        </p:spPr>
        <p:txBody>
          <a:bodyPr>
            <a:normAutofit/>
          </a:bodyPr>
          <a:lstStyle/>
          <a:p>
            <a:r>
              <a:rPr lang="fr-FR" sz="2800" dirty="0"/>
              <a:t>Aux vues du nombre de restaurants scrappés et de la qualité de informations fournisses sur les éléments des menus, notre analyse est à prendre avec des pincettes ! </a:t>
            </a:r>
          </a:p>
        </p:txBody>
      </p:sp>
      <p:pic>
        <p:nvPicPr>
          <p:cNvPr id="5" name="Graphique 4" descr="Avertissement avec un remplissage uni">
            <a:extLst>
              <a:ext uri="{FF2B5EF4-FFF2-40B4-BE49-F238E27FC236}">
                <a16:creationId xmlns:a16="http://schemas.microsoft.com/office/drawing/2014/main" id="{E0C3A4B2-4C5E-3FF6-9B53-F4D2BA58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9755" y="1545771"/>
            <a:ext cx="2074506" cy="2074506"/>
          </a:xfrm>
          <a:prstGeom prst="rect">
            <a:avLst/>
          </a:prstGeom>
        </p:spPr>
      </p:pic>
      <p:pic>
        <p:nvPicPr>
          <p:cNvPr id="7" name="Image 6" descr="Une image contenant Police, logo, Graphique, conception&#10;&#10;Description générée automatiquement">
            <a:extLst>
              <a:ext uri="{FF2B5EF4-FFF2-40B4-BE49-F238E27FC236}">
                <a16:creationId xmlns:a16="http://schemas.microsoft.com/office/drawing/2014/main" id="{97D4E4D9-3F65-9623-BAAD-8008C9C9E73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294" r="92941">
                        <a14:foregroundMark x1="9804" y1="38333" x2="9804" y2="38333"/>
                        <a14:foregroundMark x1="24510" y1="57083" x2="24510" y2="57083"/>
                        <a14:foregroundMark x1="46667" y1="55000" x2="46667" y2="55000"/>
                        <a14:foregroundMark x1="54706" y1="57083" x2="54706" y2="57083"/>
                        <a14:foregroundMark x1="50392" y1="35000" x2="50392" y2="35000"/>
                        <a14:foregroundMark x1="5490" y1="47917" x2="5490" y2="47917"/>
                        <a14:foregroundMark x1="66275" y1="32083" x2="66275" y2="32083"/>
                        <a14:foregroundMark x1="48627" y1="30417" x2="48627" y2="30417"/>
                        <a14:foregroundMark x1="75686" y1="67083" x2="75686" y2="67083"/>
                        <a14:foregroundMark x1="92941" y1="51250" x2="92941" y2="51250"/>
                        <a14:foregroundMark x1="83725" y1="70833" x2="84706" y2="75417"/>
                        <a14:foregroundMark x1="58824" y1="31667" x2="58824" y2="31667"/>
                        <a14:foregroundMark x1="58824" y1="32083" x2="58824" y2="32083"/>
                        <a14:foregroundMark x1="58824" y1="31667" x2="58824" y2="31667"/>
                        <a14:backgroundMark x1="84118" y1="19167" x2="84118" y2="19167"/>
                        <a14:backgroundMark x1="84902" y1="63750" x2="84902" y2="63750"/>
                        <a14:backgroundMark x1="44706" y1="36250" x2="44706" y2="36250"/>
                        <a14:backgroundMark x1="44510" y1="37917" x2="44510" y2="37917"/>
                        <a14:backgroundMark x1="83725" y1="63333" x2="83725" y2="63333"/>
                        <a14:backgroundMark x1="95490" y1="42917" x2="95490" y2="42917"/>
                        <a14:backgroundMark x1="95686" y1="38750" x2="95686" y2="38750"/>
                        <a14:backgroundMark x1="58824" y1="31250" x2="58824" y2="3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21265560">
            <a:off x="7841976" y="4863438"/>
            <a:ext cx="3364075" cy="1583094"/>
          </a:xfrm>
          <a:prstGeom prst="rect">
            <a:avLst/>
          </a:prstGeom>
        </p:spPr>
      </p:pic>
      <p:sp>
        <p:nvSpPr>
          <p:cNvPr id="8" name="Bouton d'action : Son 7">
            <a:hlinkClick r:id="" action="ppaction://noaction" highlightClick="1">
              <a:snd r:embed="rId7" name="applause.wav"/>
            </a:hlinkClick>
            <a:extLst>
              <a:ext uri="{FF2B5EF4-FFF2-40B4-BE49-F238E27FC236}">
                <a16:creationId xmlns:a16="http://schemas.microsoft.com/office/drawing/2014/main" id="{92837523-C90E-C6EC-578D-49F0905BB0AA}"/>
              </a:ext>
            </a:extLst>
          </p:cNvPr>
          <p:cNvSpPr/>
          <p:nvPr/>
        </p:nvSpPr>
        <p:spPr>
          <a:xfrm>
            <a:off x="11523306" y="0"/>
            <a:ext cx="668694" cy="634482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106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D37C994-28B0-2EF0-9E25-232F3717F4A1}"/>
              </a:ext>
            </a:extLst>
          </p:cNvPr>
          <p:cNvSpPr/>
          <p:nvPr/>
        </p:nvSpPr>
        <p:spPr>
          <a:xfrm>
            <a:off x="363894" y="363894"/>
            <a:ext cx="3956179" cy="5411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85749D-04A0-F986-A38E-67A7A0C7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363894"/>
            <a:ext cx="2962469" cy="541175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III. Résultats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150D8038-8F0E-6E80-823C-D7465B782304}"/>
              </a:ext>
            </a:extLst>
          </p:cNvPr>
          <p:cNvSpPr txBox="1">
            <a:spLocks/>
          </p:cNvSpPr>
          <p:nvPr/>
        </p:nvSpPr>
        <p:spPr>
          <a:xfrm>
            <a:off x="4511349" y="253481"/>
            <a:ext cx="385820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a. Analyse des données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33F57F7-31C0-FFBF-E6C7-B1C40864AA75}"/>
              </a:ext>
            </a:extLst>
          </p:cNvPr>
          <p:cNvSpPr txBox="1">
            <a:spLocks/>
          </p:cNvSpPr>
          <p:nvPr/>
        </p:nvSpPr>
        <p:spPr>
          <a:xfrm>
            <a:off x="522512" y="1287624"/>
            <a:ext cx="5990256" cy="368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dirty="0"/>
              <a:t>Et si on parlait des volumes….</a:t>
            </a:r>
          </a:p>
        </p:txBody>
      </p:sp>
      <p:sp>
        <p:nvSpPr>
          <p:cNvPr id="6" name="Bouton d'action : Son 5">
            <a:hlinkClick r:id="" action="ppaction://noaction" highlightClick="1">
              <a:snd r:embed="rId2" name="applause.wav"/>
            </a:hlinkClick>
            <a:extLst>
              <a:ext uri="{FF2B5EF4-FFF2-40B4-BE49-F238E27FC236}">
                <a16:creationId xmlns:a16="http://schemas.microsoft.com/office/drawing/2014/main" id="{EA7DA9B0-5CE1-BFCF-E222-F6A96C0AC53F}"/>
              </a:ext>
            </a:extLst>
          </p:cNvPr>
          <p:cNvSpPr/>
          <p:nvPr/>
        </p:nvSpPr>
        <p:spPr>
          <a:xfrm>
            <a:off x="11523306" y="0"/>
            <a:ext cx="668694" cy="634482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612CFAB-DEDA-B1BE-B03E-8DDE8394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2" y="2694683"/>
            <a:ext cx="3561450" cy="2391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28F846C-EB3F-4939-3401-1E089F266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73" y="3067907"/>
            <a:ext cx="2749446" cy="1069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276C165-BEF5-4CA9-8BED-5B8FB4F4396C}"/>
              </a:ext>
            </a:extLst>
          </p:cNvPr>
          <p:cNvSpPr txBox="1"/>
          <p:nvPr/>
        </p:nvSpPr>
        <p:spPr>
          <a:xfrm>
            <a:off x="555171" y="1757502"/>
            <a:ext cx="541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Nombre de restaurants avec des menus :</a:t>
            </a:r>
          </a:p>
        </p:txBody>
      </p:sp>
    </p:spTree>
    <p:extLst>
      <p:ext uri="{BB962C8B-B14F-4D97-AF65-F5344CB8AC3E}">
        <p14:creationId xmlns:p14="http://schemas.microsoft.com/office/powerpoint/2010/main" val="2444053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D37C994-28B0-2EF0-9E25-232F3717F4A1}"/>
              </a:ext>
            </a:extLst>
          </p:cNvPr>
          <p:cNvSpPr/>
          <p:nvPr/>
        </p:nvSpPr>
        <p:spPr>
          <a:xfrm>
            <a:off x="363894" y="363894"/>
            <a:ext cx="3956179" cy="5411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85749D-04A0-F986-A38E-67A7A0C7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363894"/>
            <a:ext cx="2962469" cy="541175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III. Résultats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150D8038-8F0E-6E80-823C-D7465B782304}"/>
              </a:ext>
            </a:extLst>
          </p:cNvPr>
          <p:cNvSpPr txBox="1">
            <a:spLocks/>
          </p:cNvSpPr>
          <p:nvPr/>
        </p:nvSpPr>
        <p:spPr>
          <a:xfrm>
            <a:off x="4511349" y="253481"/>
            <a:ext cx="385820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a. Analyse des données</a:t>
            </a:r>
          </a:p>
        </p:txBody>
      </p:sp>
      <p:sp>
        <p:nvSpPr>
          <p:cNvPr id="5" name="Bouton d'action : Son 4">
            <a:hlinkClick r:id="" action="ppaction://noaction" highlightClick="1">
              <a:snd r:embed="rId2" name="applause.wav"/>
            </a:hlinkClick>
            <a:extLst>
              <a:ext uri="{FF2B5EF4-FFF2-40B4-BE49-F238E27FC236}">
                <a16:creationId xmlns:a16="http://schemas.microsoft.com/office/drawing/2014/main" id="{5E1E56B9-78A4-A8C8-BE83-647C2B4E286B}"/>
              </a:ext>
            </a:extLst>
          </p:cNvPr>
          <p:cNvSpPr/>
          <p:nvPr/>
        </p:nvSpPr>
        <p:spPr>
          <a:xfrm>
            <a:off x="11523306" y="0"/>
            <a:ext cx="668694" cy="634482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4C6A537-9B90-73C9-2AB4-9A74FF2A7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1" y="3429000"/>
            <a:ext cx="7213175" cy="32827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E92A759-D2BB-5C02-2C3A-2209A3195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01" y="1114019"/>
            <a:ext cx="7030946" cy="240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80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e image contenant Aliments naturels, produits, Nourriture complète, Nourriture locale&#10;&#10;Description générée automatiquement">
            <a:extLst>
              <a:ext uri="{FF2B5EF4-FFF2-40B4-BE49-F238E27FC236}">
                <a16:creationId xmlns:a16="http://schemas.microsoft.com/office/drawing/2014/main" id="{677278BD-9CB1-A291-9517-4687D9453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7E361E"/>
              </a:clrFrom>
              <a:clrTo>
                <a:srgbClr val="7E361E">
                  <a:alpha val="0"/>
                </a:srgbClr>
              </a:clrTo>
            </a:clrChang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24"/>
          <a:stretch/>
        </p:blipFill>
        <p:spPr bwMode="auto">
          <a:xfrm>
            <a:off x="238806" y="265727"/>
            <a:ext cx="11685716" cy="6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2941E43E-7EDA-781D-F26E-BD4422019D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PROJET </a:t>
            </a:r>
            <a:r>
              <a:rPr lang="fr-FR" dirty="0" err="1"/>
              <a:t>WebScrapping</a:t>
            </a:r>
            <a:r>
              <a:rPr lang="fr-FR" dirty="0"/>
              <a:t> 2024</a:t>
            </a:r>
          </a:p>
          <a:p>
            <a:r>
              <a:rPr lang="fr-FR" dirty="0"/>
              <a:t>ESILV5 – DIA02</a:t>
            </a:r>
          </a:p>
          <a:p>
            <a:r>
              <a:rPr lang="fr-FR" dirty="0"/>
              <a:t>Alexandre SMADJA, Aurélie MARTIN, Adèle MONTOYA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E7A825-6693-5C1D-60F5-5E6196E7E7A7}"/>
              </a:ext>
            </a:extLst>
          </p:cNvPr>
          <p:cNvSpPr/>
          <p:nvPr/>
        </p:nvSpPr>
        <p:spPr>
          <a:xfrm>
            <a:off x="916316" y="1717831"/>
            <a:ext cx="10180309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Etude comparative entre les restaurants qui respecten</a:t>
            </a:r>
            <a:r>
              <a:rPr lang="fr-F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 la saison des fruits et légumes et ceux qui ne la respectent pas</a:t>
            </a:r>
            <a:endParaRPr lang="fr-F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Bouton d'action : Son 1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566451C0-EEEF-14FF-9E7D-68652984EBAD}"/>
              </a:ext>
            </a:extLst>
          </p:cNvPr>
          <p:cNvSpPr/>
          <p:nvPr/>
        </p:nvSpPr>
        <p:spPr>
          <a:xfrm>
            <a:off x="11523306" y="0"/>
            <a:ext cx="668694" cy="634482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953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D37C994-28B0-2EF0-9E25-232F3717F4A1}"/>
              </a:ext>
            </a:extLst>
          </p:cNvPr>
          <p:cNvSpPr/>
          <p:nvPr/>
        </p:nvSpPr>
        <p:spPr>
          <a:xfrm>
            <a:off x="363894" y="363894"/>
            <a:ext cx="3956179" cy="5411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85749D-04A0-F986-A38E-67A7A0C7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363894"/>
            <a:ext cx="2962469" cy="541175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III. Résultats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150D8038-8F0E-6E80-823C-D7465B782304}"/>
              </a:ext>
            </a:extLst>
          </p:cNvPr>
          <p:cNvSpPr txBox="1">
            <a:spLocks/>
          </p:cNvSpPr>
          <p:nvPr/>
        </p:nvSpPr>
        <p:spPr>
          <a:xfrm>
            <a:off x="4511349" y="253481"/>
            <a:ext cx="385820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a. Interprétation</a:t>
            </a:r>
          </a:p>
        </p:txBody>
      </p:sp>
      <p:sp>
        <p:nvSpPr>
          <p:cNvPr id="5" name="Bouton d'action : Son 4">
            <a:hlinkClick r:id="" action="ppaction://noaction" highlightClick="1">
              <a:snd r:embed="rId2" name="applause.wav"/>
            </a:hlinkClick>
            <a:extLst>
              <a:ext uri="{FF2B5EF4-FFF2-40B4-BE49-F238E27FC236}">
                <a16:creationId xmlns:a16="http://schemas.microsoft.com/office/drawing/2014/main" id="{2A018EA5-49F1-FB29-A6BE-423BC569B0F2}"/>
              </a:ext>
            </a:extLst>
          </p:cNvPr>
          <p:cNvSpPr/>
          <p:nvPr/>
        </p:nvSpPr>
        <p:spPr>
          <a:xfrm>
            <a:off x="11523306" y="0"/>
            <a:ext cx="668694" cy="634482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5479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D37C994-28B0-2EF0-9E25-232F3717F4A1}"/>
              </a:ext>
            </a:extLst>
          </p:cNvPr>
          <p:cNvSpPr/>
          <p:nvPr/>
        </p:nvSpPr>
        <p:spPr>
          <a:xfrm>
            <a:off x="363894" y="363894"/>
            <a:ext cx="3956179" cy="5411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85749D-04A0-F986-A38E-67A7A0C7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363894"/>
            <a:ext cx="2962469" cy="541175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IV. Conclusion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150D8038-8F0E-6E80-823C-D7465B782304}"/>
              </a:ext>
            </a:extLst>
          </p:cNvPr>
          <p:cNvSpPr txBox="1">
            <a:spLocks/>
          </p:cNvSpPr>
          <p:nvPr/>
        </p:nvSpPr>
        <p:spPr>
          <a:xfrm>
            <a:off x="4511349" y="253481"/>
            <a:ext cx="439938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a. Conclusion du projet</a:t>
            </a:r>
          </a:p>
        </p:txBody>
      </p:sp>
      <p:sp>
        <p:nvSpPr>
          <p:cNvPr id="5" name="Bouton d'action : Son 4">
            <a:hlinkClick r:id="" action="ppaction://noaction" highlightClick="1">
              <a:snd r:embed="rId2" name="applause.wav"/>
            </a:hlinkClick>
            <a:extLst>
              <a:ext uri="{FF2B5EF4-FFF2-40B4-BE49-F238E27FC236}">
                <a16:creationId xmlns:a16="http://schemas.microsoft.com/office/drawing/2014/main" id="{D2E5A579-1E9D-E8CA-152A-C77EEEEA9F4A}"/>
              </a:ext>
            </a:extLst>
          </p:cNvPr>
          <p:cNvSpPr/>
          <p:nvPr/>
        </p:nvSpPr>
        <p:spPr>
          <a:xfrm>
            <a:off x="11523306" y="0"/>
            <a:ext cx="668694" cy="634482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1353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D37C994-28B0-2EF0-9E25-232F3717F4A1}"/>
              </a:ext>
            </a:extLst>
          </p:cNvPr>
          <p:cNvSpPr/>
          <p:nvPr/>
        </p:nvSpPr>
        <p:spPr>
          <a:xfrm>
            <a:off x="363894" y="363894"/>
            <a:ext cx="3956179" cy="5411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85749D-04A0-F986-A38E-67A7A0C7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363894"/>
            <a:ext cx="2962469" cy="541175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IV. Conclusion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150D8038-8F0E-6E80-823C-D7465B782304}"/>
              </a:ext>
            </a:extLst>
          </p:cNvPr>
          <p:cNvSpPr txBox="1">
            <a:spLocks/>
          </p:cNvSpPr>
          <p:nvPr/>
        </p:nvSpPr>
        <p:spPr>
          <a:xfrm>
            <a:off x="4511349" y="253481"/>
            <a:ext cx="385820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b. Sur le plan personnel</a:t>
            </a:r>
          </a:p>
        </p:txBody>
      </p:sp>
      <p:sp>
        <p:nvSpPr>
          <p:cNvPr id="5" name="Bouton d'action : Son 4">
            <a:hlinkClick r:id="" action="ppaction://noaction" highlightClick="1">
              <a:snd r:embed="rId2" name="applause.wav"/>
            </a:hlinkClick>
            <a:extLst>
              <a:ext uri="{FF2B5EF4-FFF2-40B4-BE49-F238E27FC236}">
                <a16:creationId xmlns:a16="http://schemas.microsoft.com/office/drawing/2014/main" id="{170B21CF-E8E3-CE09-5D1E-551027EF0520}"/>
              </a:ext>
            </a:extLst>
          </p:cNvPr>
          <p:cNvSpPr/>
          <p:nvPr/>
        </p:nvSpPr>
        <p:spPr>
          <a:xfrm>
            <a:off x="11523306" y="0"/>
            <a:ext cx="668694" cy="634482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ciel, Rétroéclairage, plein air, nuage&#10;&#10;Description générée automatiquement">
            <a:extLst>
              <a:ext uri="{FF2B5EF4-FFF2-40B4-BE49-F238E27FC236}">
                <a16:creationId xmlns:a16="http://schemas.microsoft.com/office/drawing/2014/main" id="{9C7138AC-90F7-0D53-DF11-326574245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5151" y="1612111"/>
            <a:ext cx="5212702" cy="181688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50D2BFC-2BB5-B6DD-70E8-699865F08BBB}"/>
              </a:ext>
            </a:extLst>
          </p:cNvPr>
          <p:cNvSpPr txBox="1"/>
          <p:nvPr/>
        </p:nvSpPr>
        <p:spPr>
          <a:xfrm>
            <a:off x="5990253" y="2052734"/>
            <a:ext cx="43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 familiariser avec le travail d’équipe, apprendre à se répartir les tâches</a:t>
            </a:r>
          </a:p>
        </p:txBody>
      </p:sp>
      <p:pic>
        <p:nvPicPr>
          <p:cNvPr id="10" name="Image 9" descr="Une image contenant horloge, Instrument de mesure, Montre analogique, Montre de poche&#10;&#10;Description générée automatiquement">
            <a:extLst>
              <a:ext uri="{FF2B5EF4-FFF2-40B4-BE49-F238E27FC236}">
                <a16:creationId xmlns:a16="http://schemas.microsoft.com/office/drawing/2014/main" id="{2B4FDF02-66DF-411B-7467-18BD94EF31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88110" y="3916852"/>
            <a:ext cx="1284771" cy="165480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1D530C5-0E83-C506-DF08-E36FA333FCD9}"/>
              </a:ext>
            </a:extLst>
          </p:cNvPr>
          <p:cNvSpPr txBox="1"/>
          <p:nvPr/>
        </p:nvSpPr>
        <p:spPr>
          <a:xfrm>
            <a:off x="1282959" y="5791009"/>
            <a:ext cx="2282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Apprendre à respecter des délais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C5AF34-0A2C-8A01-EDCB-D208FE6F5F71}"/>
              </a:ext>
            </a:extLst>
          </p:cNvPr>
          <p:cNvSpPr txBox="1"/>
          <p:nvPr/>
        </p:nvSpPr>
        <p:spPr>
          <a:xfrm>
            <a:off x="4954554" y="5769045"/>
            <a:ext cx="2282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Respecter des consignes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CB729F8-99DC-42DB-42FB-87F65FDED57E}"/>
              </a:ext>
            </a:extLst>
          </p:cNvPr>
          <p:cNvSpPr txBox="1"/>
          <p:nvPr/>
        </p:nvSpPr>
        <p:spPr>
          <a:xfrm>
            <a:off x="8369558" y="5791008"/>
            <a:ext cx="2282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Comprendre les métiers de la data</a:t>
            </a:r>
          </a:p>
        </p:txBody>
      </p:sp>
      <p:pic>
        <p:nvPicPr>
          <p:cNvPr id="15" name="Image 14" descr="Une image contenant Rectangle, capture d’écran, conception&#10;&#10;Description générée automatiquement">
            <a:extLst>
              <a:ext uri="{FF2B5EF4-FFF2-40B4-BE49-F238E27FC236}">
                <a16:creationId xmlns:a16="http://schemas.microsoft.com/office/drawing/2014/main" id="{5C356777-ABBE-AB43-BE7C-2203EE4075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436242">
            <a:off x="5376133" y="4153473"/>
            <a:ext cx="1439732" cy="1445756"/>
          </a:xfrm>
          <a:prstGeom prst="rect">
            <a:avLst/>
          </a:prstGeom>
        </p:spPr>
      </p:pic>
      <p:pic>
        <p:nvPicPr>
          <p:cNvPr id="17" name="Image 16" descr="Une image contenant texte, cercle, regarder, capture d’écran&#10;&#10;Description générée automatiquement">
            <a:extLst>
              <a:ext uri="{FF2B5EF4-FFF2-40B4-BE49-F238E27FC236}">
                <a16:creationId xmlns:a16="http://schemas.microsoft.com/office/drawing/2014/main" id="{38E6180B-24A4-3CEA-048F-EFCFB9CC8C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369558" y="4107424"/>
            <a:ext cx="2346651" cy="156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4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e image contenant Aliments naturels, produits, Nourriture complète, Nourriture locale&#10;&#10;Description générée automatiquement">
            <a:extLst>
              <a:ext uri="{FF2B5EF4-FFF2-40B4-BE49-F238E27FC236}">
                <a16:creationId xmlns:a16="http://schemas.microsoft.com/office/drawing/2014/main" id="{2074C985-6D34-E53C-5C13-EDC0B0AAF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7E361E"/>
              </a:clrFrom>
              <a:clrTo>
                <a:srgbClr val="7E361E">
                  <a:alpha val="0"/>
                </a:srgbClr>
              </a:clrTo>
            </a:clrChang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24"/>
          <a:stretch/>
        </p:blipFill>
        <p:spPr bwMode="auto">
          <a:xfrm>
            <a:off x="901190" y="2259316"/>
            <a:ext cx="3567386" cy="194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FE09930-344F-3207-B5E7-09AD5A104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58" y="2848947"/>
            <a:ext cx="3027784" cy="762000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tx1"/>
                </a:solidFill>
              </a:rPr>
              <a:t>SOMMAIRE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E30A68E-C854-79A4-6D29-00CB984FF427}"/>
              </a:ext>
            </a:extLst>
          </p:cNvPr>
          <p:cNvSpPr txBox="1"/>
          <p:nvPr/>
        </p:nvSpPr>
        <p:spPr>
          <a:xfrm>
            <a:off x="5243803" y="766732"/>
            <a:ext cx="608355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fr-FR" sz="2000" b="1" dirty="0"/>
              <a:t>Contexte du projet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2000" dirty="0"/>
              <a:t>Objectifs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2000" dirty="0"/>
              <a:t>Dimensions RSE du projet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2000" dirty="0"/>
              <a:t>Limites</a:t>
            </a:r>
          </a:p>
          <a:p>
            <a:pPr lvl="1"/>
            <a:r>
              <a:rPr lang="fr-FR" sz="2000" dirty="0"/>
              <a:t>		 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2000" b="1" dirty="0"/>
              <a:t>Mise en place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2000" dirty="0"/>
              <a:t>Répartition du travail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2000" dirty="0"/>
              <a:t>Récupérer les données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2000" dirty="0"/>
              <a:t>Etablir un score du respect des saisons</a:t>
            </a:r>
          </a:p>
          <a:p>
            <a:pPr lvl="1"/>
            <a:endParaRPr lang="fr-FR" sz="2000" dirty="0"/>
          </a:p>
          <a:p>
            <a:pPr marL="400050" indent="-400050">
              <a:buFont typeface="+mj-lt"/>
              <a:buAutoNum type="romanUcPeriod"/>
            </a:pPr>
            <a:r>
              <a:rPr lang="fr-FR" sz="2000" b="1" dirty="0"/>
              <a:t>Résultats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2000" dirty="0"/>
              <a:t>Analyse des données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2000" dirty="0"/>
              <a:t>Interprétations des résultats</a:t>
            </a:r>
          </a:p>
          <a:p>
            <a:pPr lvl="1"/>
            <a:r>
              <a:rPr lang="fr-FR" sz="2000" dirty="0"/>
              <a:t>		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2000" b="1" dirty="0"/>
              <a:t>Conclusion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2000" dirty="0"/>
              <a:t>Vis-à-vis du projet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2000" dirty="0"/>
              <a:t>Sur le plan personnel</a:t>
            </a:r>
          </a:p>
        </p:txBody>
      </p:sp>
      <p:sp>
        <p:nvSpPr>
          <p:cNvPr id="5" name="Bouton d'action : Son 4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AD5F91E1-E1B8-0ECC-BC06-E2E8C3852486}"/>
              </a:ext>
            </a:extLst>
          </p:cNvPr>
          <p:cNvSpPr/>
          <p:nvPr/>
        </p:nvSpPr>
        <p:spPr>
          <a:xfrm>
            <a:off x="11523306" y="0"/>
            <a:ext cx="668694" cy="634482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5550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D37C994-28B0-2EF0-9E25-232F3717F4A1}"/>
              </a:ext>
            </a:extLst>
          </p:cNvPr>
          <p:cNvSpPr/>
          <p:nvPr/>
        </p:nvSpPr>
        <p:spPr>
          <a:xfrm>
            <a:off x="363894" y="363894"/>
            <a:ext cx="3956179" cy="5411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85749D-04A0-F986-A38E-67A7A0C7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363894"/>
            <a:ext cx="2962469" cy="541175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I. Contexte</a:t>
            </a:r>
          </a:p>
        </p:txBody>
      </p:sp>
      <p:pic>
        <p:nvPicPr>
          <p:cNvPr id="9" name="Image 8" descr="Une image contenant croquis, silhouette, clipart, illustration&#10;&#10;Description générée automatiquement">
            <a:extLst>
              <a:ext uri="{FF2B5EF4-FFF2-40B4-BE49-F238E27FC236}">
                <a16:creationId xmlns:a16="http://schemas.microsoft.com/office/drawing/2014/main" id="{0F961141-FB20-7266-2941-E52930E9F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62268" y="1420534"/>
            <a:ext cx="1146109" cy="1146109"/>
          </a:xfrm>
          <a:prstGeom prst="rect">
            <a:avLst/>
          </a:prstGeom>
        </p:spPr>
      </p:pic>
      <p:pic>
        <p:nvPicPr>
          <p:cNvPr id="10" name="Image 9" descr="Une image contenant croquis, silhouette, clipart, illustration&#10;&#10;Description générée automatiquement">
            <a:extLst>
              <a:ext uri="{FF2B5EF4-FFF2-40B4-BE49-F238E27FC236}">
                <a16:creationId xmlns:a16="http://schemas.microsoft.com/office/drawing/2014/main" id="{38C6F606-0F65-8E42-C51B-C78E15943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62268" y="2563023"/>
            <a:ext cx="1146109" cy="114610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7B24176-5BD2-36C4-0CD3-45F3C20540E6}"/>
              </a:ext>
            </a:extLst>
          </p:cNvPr>
          <p:cNvSpPr txBox="1"/>
          <p:nvPr/>
        </p:nvSpPr>
        <p:spPr>
          <a:xfrm>
            <a:off x="2862165" y="1874145"/>
            <a:ext cx="8537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81% des français achètent des fruits et légumes de saison quand ils font leurs courses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D6C5EF5-F2D5-6EDA-2833-03C1A07BC521}"/>
              </a:ext>
            </a:extLst>
          </p:cNvPr>
          <p:cNvSpPr txBox="1"/>
          <p:nvPr/>
        </p:nvSpPr>
        <p:spPr>
          <a:xfrm>
            <a:off x="2862165" y="2782669"/>
            <a:ext cx="89503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Pour 36% des français, le fait que ce soit un produit de saison est d’ailleurs le premier critère de choix de fruits et légumes frais.</a:t>
            </a:r>
            <a:endParaRPr lang="fr-FR" dirty="0"/>
          </a:p>
        </p:txBody>
      </p:sp>
      <p:pic>
        <p:nvPicPr>
          <p:cNvPr id="16" name="Image 15" descr="Une image contenant Aliments naturels, produits, Nourriture locale, Nourriture complète&#10;&#10;Description générée automatiquement">
            <a:extLst>
              <a:ext uri="{FF2B5EF4-FFF2-40B4-BE49-F238E27FC236}">
                <a16:creationId xmlns:a16="http://schemas.microsoft.com/office/drawing/2014/main" id="{D23FC7C3-098F-CE71-1546-1B42B1135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4999" y="4058091"/>
            <a:ext cx="2360645" cy="203236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456DE7F-3E5A-B3A5-BFE0-9644D7B98E8A}"/>
              </a:ext>
            </a:extLst>
          </p:cNvPr>
          <p:cNvSpPr txBox="1"/>
          <p:nvPr/>
        </p:nvSpPr>
        <p:spPr>
          <a:xfrm>
            <a:off x="2862165" y="4131094"/>
            <a:ext cx="81759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Dans le secteur de la restauration, l'utilisation de produits de saison est un indicateur de qualité et d'engagement envers une alimentation durable et éthique.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Cependant, on observe généralement que dans la restauration la priorité est accordée à la satisfaction et aux préférences variées des clients. Le critère de la saisonnalité des ingrédients passe ainsi souvent au second.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3" name="Bouton d'action : Son 2">
            <a:hlinkClick r:id="" action="ppaction://noaction" highlightClick="1">
              <a:snd r:embed="rId6" name="applause.wav"/>
            </a:hlinkClick>
            <a:extLst>
              <a:ext uri="{FF2B5EF4-FFF2-40B4-BE49-F238E27FC236}">
                <a16:creationId xmlns:a16="http://schemas.microsoft.com/office/drawing/2014/main" id="{7944CAEA-CDA2-4646-AC70-03172212D5F5}"/>
              </a:ext>
            </a:extLst>
          </p:cNvPr>
          <p:cNvSpPr/>
          <p:nvPr/>
        </p:nvSpPr>
        <p:spPr>
          <a:xfrm>
            <a:off x="11523306" y="0"/>
            <a:ext cx="668694" cy="634482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49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fruit, Aliments naturels, produits, Nourriture de régime&#10;&#10;Description générée automatiquement">
            <a:extLst>
              <a:ext uri="{FF2B5EF4-FFF2-40B4-BE49-F238E27FC236}">
                <a16:creationId xmlns:a16="http://schemas.microsoft.com/office/drawing/2014/main" id="{F446D006-60DD-9845-B71A-C50577CFA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82255" y="2235062"/>
            <a:ext cx="1707917" cy="1707917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D37C994-28B0-2EF0-9E25-232F3717F4A1}"/>
              </a:ext>
            </a:extLst>
          </p:cNvPr>
          <p:cNvSpPr/>
          <p:nvPr/>
        </p:nvSpPr>
        <p:spPr>
          <a:xfrm>
            <a:off x="363894" y="363894"/>
            <a:ext cx="3956179" cy="5411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85749D-04A0-F986-A38E-67A7A0C7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363894"/>
            <a:ext cx="2962469" cy="541175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I. Contexte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150D8038-8F0E-6E80-823C-D7465B782304}"/>
              </a:ext>
            </a:extLst>
          </p:cNvPr>
          <p:cNvSpPr txBox="1">
            <a:spLocks/>
          </p:cNvSpPr>
          <p:nvPr/>
        </p:nvSpPr>
        <p:spPr>
          <a:xfrm>
            <a:off x="4511350" y="253481"/>
            <a:ext cx="3027784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a. Objectifs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7E7BC96-2A97-C907-C429-37CA3C61DA87}"/>
              </a:ext>
            </a:extLst>
          </p:cNvPr>
          <p:cNvSpPr txBox="1"/>
          <p:nvPr/>
        </p:nvSpPr>
        <p:spPr>
          <a:xfrm>
            <a:off x="1485512" y="5070713"/>
            <a:ext cx="94449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Comment l'adoption de pratiques durables dans la restauration, notamment l'utilisation de fruits et légumes de saison, contribue-t-elle à la responsabilité sociale des entreprises (RSE) dans le secteur de la restauration à Paris ?"</a:t>
            </a:r>
            <a:endParaRPr lang="fr-FR" sz="2000" b="1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9FB2EEC-65CF-6119-2498-3DC2D650E02D}"/>
              </a:ext>
            </a:extLst>
          </p:cNvPr>
          <p:cNvSpPr txBox="1"/>
          <p:nvPr/>
        </p:nvSpPr>
        <p:spPr>
          <a:xfrm>
            <a:off x="781439" y="1302106"/>
            <a:ext cx="9143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proposer une étude comparative entre les restaurants qui respectent la saison des fruits et légumes et ceux qui ne la respectent pas</a:t>
            </a:r>
            <a:endParaRPr lang="fr-FR" dirty="0"/>
          </a:p>
        </p:txBody>
      </p:sp>
      <p:pic>
        <p:nvPicPr>
          <p:cNvPr id="10" name="Image 9" descr="Une image contenant croquis, cercle, noir et blanc, art&#10;&#10;Description générée automatiquement">
            <a:extLst>
              <a:ext uri="{FF2B5EF4-FFF2-40B4-BE49-F238E27FC236}">
                <a16:creationId xmlns:a16="http://schemas.microsoft.com/office/drawing/2014/main" id="{F3BCB488-7FC8-4111-941F-3A9D82CED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53398" y="2651259"/>
            <a:ext cx="966623" cy="97254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660F339-4A26-E4D8-BAF0-6848A603925C}"/>
              </a:ext>
            </a:extLst>
          </p:cNvPr>
          <p:cNvSpPr txBox="1"/>
          <p:nvPr/>
        </p:nvSpPr>
        <p:spPr>
          <a:xfrm>
            <a:off x="565279" y="3885900"/>
            <a:ext cx="3493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Comment l'utilisation de produits de saison influe sur les tarifs des menus ?</a:t>
            </a:r>
            <a:endParaRPr lang="fr-FR" sz="16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BC79A69-D552-9C6E-FA63-07DEEF4381D2}"/>
              </a:ext>
            </a:extLst>
          </p:cNvPr>
          <p:cNvSpPr txBox="1"/>
          <p:nvPr/>
        </p:nvSpPr>
        <p:spPr>
          <a:xfrm>
            <a:off x="4412991" y="3882734"/>
            <a:ext cx="35899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Est-ce que cuisiner avec des produits locaux ne limite pas le choix et la diversité des plats ?</a:t>
            </a:r>
            <a:endParaRPr lang="fr-FR" sz="16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20C2912-A270-A848-6D2E-777BFE9B699B}"/>
              </a:ext>
            </a:extLst>
          </p:cNvPr>
          <p:cNvSpPr txBox="1"/>
          <p:nvPr/>
        </p:nvSpPr>
        <p:spPr>
          <a:xfrm>
            <a:off x="8002945" y="3896537"/>
            <a:ext cx="37547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latin typeface="Calibri" panose="020F0502020204030204" pitchFamily="34" charset="0"/>
              </a:rPr>
              <a:t>C</a:t>
            </a:r>
            <a:r>
              <a:rPr lang="fr-FR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ertains genres ou styles de cuisines sont-ils plus enclins à suivre la saisonnalité</a:t>
            </a:r>
            <a:r>
              <a:rPr lang="fr-FR" sz="1600" dirty="0">
                <a:solidFill>
                  <a:srgbClr val="000000"/>
                </a:solidFill>
                <a:latin typeface="Calibri" panose="020F0502020204030204" pitchFamily="34" charset="0"/>
              </a:rPr>
              <a:t> ?</a:t>
            </a:r>
            <a:endParaRPr lang="fr-FR" sz="1600" dirty="0"/>
          </a:p>
        </p:txBody>
      </p:sp>
      <p:pic>
        <p:nvPicPr>
          <p:cNvPr id="23" name="Image 22" descr="Une image contenant cercle, capture d’écran, Caractère coloré, texte&#10;&#10;Description générée automatiquement">
            <a:extLst>
              <a:ext uri="{FF2B5EF4-FFF2-40B4-BE49-F238E27FC236}">
                <a16:creationId xmlns:a16="http://schemas.microsoft.com/office/drawing/2014/main" id="{633B1350-5491-828D-7B66-40890BFF29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30152" b="6939"/>
          <a:stretch/>
        </p:blipFill>
        <p:spPr>
          <a:xfrm>
            <a:off x="8784485" y="2548475"/>
            <a:ext cx="2280351" cy="1275850"/>
          </a:xfrm>
          <a:prstGeom prst="rect">
            <a:avLst/>
          </a:prstGeom>
        </p:spPr>
      </p:pic>
      <p:sp>
        <p:nvSpPr>
          <p:cNvPr id="5" name="Bouton d'action : Son 4">
            <a:hlinkClick r:id="" action="ppaction://noaction" highlightClick="1">
              <a:snd r:embed="rId9" name="applause.wav"/>
            </a:hlinkClick>
            <a:extLst>
              <a:ext uri="{FF2B5EF4-FFF2-40B4-BE49-F238E27FC236}">
                <a16:creationId xmlns:a16="http://schemas.microsoft.com/office/drawing/2014/main" id="{B72E2A30-17A5-5A96-4856-6615D85E4030}"/>
              </a:ext>
            </a:extLst>
          </p:cNvPr>
          <p:cNvSpPr/>
          <p:nvPr/>
        </p:nvSpPr>
        <p:spPr>
          <a:xfrm>
            <a:off x="11523306" y="0"/>
            <a:ext cx="668694" cy="634482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831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4BF2132D-BCBA-1DD7-AD29-D84D3A66D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3894" y="2413138"/>
            <a:ext cx="2266950" cy="2266950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D37C994-28B0-2EF0-9E25-232F3717F4A1}"/>
              </a:ext>
            </a:extLst>
          </p:cNvPr>
          <p:cNvSpPr/>
          <p:nvPr/>
        </p:nvSpPr>
        <p:spPr>
          <a:xfrm>
            <a:off x="363894" y="363894"/>
            <a:ext cx="3956179" cy="5411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85749D-04A0-F986-A38E-67A7A0C7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363894"/>
            <a:ext cx="2962469" cy="541175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I. Contexte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150D8038-8F0E-6E80-823C-D7465B782304}"/>
              </a:ext>
            </a:extLst>
          </p:cNvPr>
          <p:cNvSpPr txBox="1">
            <a:spLocks/>
          </p:cNvSpPr>
          <p:nvPr/>
        </p:nvSpPr>
        <p:spPr>
          <a:xfrm>
            <a:off x="4511350" y="358504"/>
            <a:ext cx="476327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b. Dimensions RSE du projet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8CE500E-88AC-8C50-7961-D1FA36D7BCCA}"/>
              </a:ext>
            </a:extLst>
          </p:cNvPr>
          <p:cNvSpPr txBox="1"/>
          <p:nvPr/>
        </p:nvSpPr>
        <p:spPr>
          <a:xfrm>
            <a:off x="363894" y="1335938"/>
            <a:ext cx="10870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 concept de responsabilité sociale des entreprises (RSE) dans le secteur de la restauration englobe non seulement la satisfaction du client mais aussi un engagement envers des pratiques durables et environnementale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6242473-8835-43EC-70E9-27ED832E5B74}"/>
              </a:ext>
            </a:extLst>
          </p:cNvPr>
          <p:cNvSpPr txBox="1"/>
          <p:nvPr/>
        </p:nvSpPr>
        <p:spPr>
          <a:xfrm>
            <a:off x="2354423" y="2648763"/>
            <a:ext cx="93795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favoriser la durabilité en réduisant les coûts énergétiques et l'empreinte carbone liés au transport de produits hors saison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Soutenir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l'économie locale et les petits agriculteurs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Garantir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une meilleure qualité et une valeur nutritive plus élevée, ce qui est important pour la santé des consommateurs</a:t>
            </a:r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ncourager les chefs à faire preuve de créativité en adaptant leurs menus selon les saisons, ce qui peut enrichir l'expérience culinaire tout en respectant l'environnement.</a:t>
            </a:r>
            <a:endParaRPr lang="fr-FR" dirty="0"/>
          </a:p>
        </p:txBody>
      </p:sp>
      <p:pic>
        <p:nvPicPr>
          <p:cNvPr id="15" name="Image 14" descr="Une image contenant jaune, Graphique, graphisme, vert&#10;&#10;Description générée automatiquement">
            <a:extLst>
              <a:ext uri="{FF2B5EF4-FFF2-40B4-BE49-F238E27FC236}">
                <a16:creationId xmlns:a16="http://schemas.microsoft.com/office/drawing/2014/main" id="{EB470374-C914-D8C6-0B0E-EDBEDD561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000" l="8624" r="94312">
                        <a14:foregroundMark x1="31957" y1="88000" x2="32110" y2="93000"/>
                        <a14:foregroundMark x1="31927" y1="87000" x2="31957" y2="88000"/>
                        <a14:foregroundMark x1="23670" y1="94000" x2="23670" y2="96500"/>
                        <a14:foregroundMark x1="8624" y1="87000" x2="8624" y2="87000"/>
                        <a14:foregroundMark x1="11560" y1="98000" x2="11560" y2="98000"/>
                        <a14:foregroundMark x1="17248" y1="99000" x2="17248" y2="99000"/>
                        <a14:foregroundMark x1="91009" y1="89500" x2="91009" y2="89500"/>
                        <a14:foregroundMark x1="93578" y1="81500" x2="93578" y2="81500"/>
                        <a14:foregroundMark x1="94312" y1="85000" x2="94312" y2="85000"/>
                        <a14:foregroundMark x1="94128" y1="80500" x2="94128" y2="80500"/>
                        <a14:foregroundMark x1="8807" y1="81500" x2="8807" y2="81500"/>
                        <a14:foregroundMark x1="24037" y1="82000" x2="24037" y2="82000"/>
                        <a14:foregroundMark x1="8807" y1="81500" x2="8807" y2="81500"/>
                        <a14:foregroundMark x1="8807" y1="82000" x2="8807" y2="81000"/>
                        <a14:foregroundMark x1="8624" y1="81000" x2="9358" y2="83500"/>
                        <a14:backgroundMark x1="25138" y1="80500" x2="25138" y2="80500"/>
                        <a14:backgroundMark x1="26239" y1="84000" x2="26239" y2="84000"/>
                        <a14:backgroundMark x1="24587" y1="82500" x2="24587" y2="82500"/>
                        <a14:backgroundMark x1="24404" y1="83500" x2="24404" y2="83500"/>
                        <a14:backgroundMark x1="53211" y1="66000" x2="53211" y2="66000"/>
                        <a14:backgroundMark x1="47156" y1="66500" x2="47156" y2="66500"/>
                        <a14:backgroundMark x1="46972" y1="66000" x2="46972" y2="66000"/>
                        <a14:backgroundMark x1="77982" y1="80500" x2="77982" y2="80500"/>
                        <a14:backgroundMark x1="76514" y1="83500" x2="76514" y2="83500"/>
                        <a14:backgroundMark x1="67523" y1="80000" x2="67523" y2="80000"/>
                        <a14:backgroundMark x1="68257" y1="81000" x2="68257" y2="81000"/>
                        <a14:backgroundMark x1="29358" y1="88000" x2="29358" y2="88000"/>
                        <a14:backgroundMark x1="47156" y1="73000" x2="47156" y2="73000"/>
                        <a14:backgroundMark x1="9174" y1="84500" x2="9174" y2="8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143346" y="4475843"/>
            <a:ext cx="5905308" cy="2167086"/>
          </a:xfrm>
          <a:prstGeom prst="rect">
            <a:avLst/>
          </a:prstGeom>
        </p:spPr>
      </p:pic>
      <p:sp>
        <p:nvSpPr>
          <p:cNvPr id="5" name="Bouton d'action : Son 4">
            <a:hlinkClick r:id="" action="ppaction://noaction" highlightClick="1">
              <a:snd r:embed="rId7" name="applause.wav"/>
            </a:hlinkClick>
            <a:extLst>
              <a:ext uri="{FF2B5EF4-FFF2-40B4-BE49-F238E27FC236}">
                <a16:creationId xmlns:a16="http://schemas.microsoft.com/office/drawing/2014/main" id="{59F0D274-3468-057E-E080-A70A862E9004}"/>
              </a:ext>
            </a:extLst>
          </p:cNvPr>
          <p:cNvSpPr/>
          <p:nvPr/>
        </p:nvSpPr>
        <p:spPr>
          <a:xfrm>
            <a:off x="11523306" y="0"/>
            <a:ext cx="668694" cy="634482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40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D37C994-28B0-2EF0-9E25-232F3717F4A1}"/>
              </a:ext>
            </a:extLst>
          </p:cNvPr>
          <p:cNvSpPr/>
          <p:nvPr/>
        </p:nvSpPr>
        <p:spPr>
          <a:xfrm>
            <a:off x="363894" y="363894"/>
            <a:ext cx="3956179" cy="5411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85749D-04A0-F986-A38E-67A7A0C7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363894"/>
            <a:ext cx="2962469" cy="541175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I. Contexte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150D8038-8F0E-6E80-823C-D7465B782304}"/>
              </a:ext>
            </a:extLst>
          </p:cNvPr>
          <p:cNvSpPr txBox="1">
            <a:spLocks/>
          </p:cNvSpPr>
          <p:nvPr/>
        </p:nvSpPr>
        <p:spPr>
          <a:xfrm>
            <a:off x="4511350" y="253481"/>
            <a:ext cx="3027784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c. Limites</a:t>
            </a:r>
          </a:p>
        </p:txBody>
      </p:sp>
      <p:pic>
        <p:nvPicPr>
          <p:cNvPr id="6" name="Image 5" descr="Une image contenant texte, carte, atlas, Police&#10;&#10;Description générée automatiquement">
            <a:extLst>
              <a:ext uri="{FF2B5EF4-FFF2-40B4-BE49-F238E27FC236}">
                <a16:creationId xmlns:a16="http://schemas.microsoft.com/office/drawing/2014/main" id="{51DB26C9-62A2-2A8B-C122-9F0D107D7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1225" y="1526138"/>
            <a:ext cx="4834424" cy="454435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03EC073-DB2A-D8CF-A065-C5409BDB644F}"/>
              </a:ext>
            </a:extLst>
          </p:cNvPr>
          <p:cNvSpPr txBox="1"/>
          <p:nvPr/>
        </p:nvSpPr>
        <p:spPr>
          <a:xfrm>
            <a:off x="6025242" y="2967335"/>
            <a:ext cx="54607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 nous voulons également faire une étude comparative sur l’impact de la zone géographique, il faudra </a:t>
            </a: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étendre le périmètre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</a:p>
        </p:txBody>
      </p:sp>
      <p:sp>
        <p:nvSpPr>
          <p:cNvPr id="5" name="Bouton d'action : Son 4">
            <a:hlinkClick r:id="" action="ppaction://noaction" highlightClick="1">
              <a:snd r:embed="rId4" name="applause.wav"/>
            </a:hlinkClick>
            <a:extLst>
              <a:ext uri="{FF2B5EF4-FFF2-40B4-BE49-F238E27FC236}">
                <a16:creationId xmlns:a16="http://schemas.microsoft.com/office/drawing/2014/main" id="{3864F57D-9F93-027A-8005-37A24327DB9D}"/>
              </a:ext>
            </a:extLst>
          </p:cNvPr>
          <p:cNvSpPr/>
          <p:nvPr/>
        </p:nvSpPr>
        <p:spPr>
          <a:xfrm>
            <a:off x="11523306" y="0"/>
            <a:ext cx="668694" cy="634482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738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D37C994-28B0-2EF0-9E25-232F3717F4A1}"/>
              </a:ext>
            </a:extLst>
          </p:cNvPr>
          <p:cNvSpPr/>
          <p:nvPr/>
        </p:nvSpPr>
        <p:spPr>
          <a:xfrm>
            <a:off x="363894" y="363894"/>
            <a:ext cx="3956179" cy="5411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85749D-04A0-F986-A38E-67A7A0C7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363894"/>
            <a:ext cx="3512976" cy="541175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II. Mise en place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150D8038-8F0E-6E80-823C-D7465B782304}"/>
              </a:ext>
            </a:extLst>
          </p:cNvPr>
          <p:cNvSpPr txBox="1">
            <a:spLocks/>
          </p:cNvSpPr>
          <p:nvPr/>
        </p:nvSpPr>
        <p:spPr>
          <a:xfrm>
            <a:off x="4511350" y="281796"/>
            <a:ext cx="481926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a. Répartition du travail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487879AA-D8DA-9EA7-2390-1A0E34FF1722}"/>
              </a:ext>
            </a:extLst>
          </p:cNvPr>
          <p:cNvSpPr/>
          <p:nvPr/>
        </p:nvSpPr>
        <p:spPr>
          <a:xfrm rot="268792">
            <a:off x="777135" y="2015412"/>
            <a:ext cx="10637727" cy="3797559"/>
          </a:xfrm>
          <a:custGeom>
            <a:avLst/>
            <a:gdLst>
              <a:gd name="connsiteX0" fmla="*/ 0 w 10637727"/>
              <a:gd name="connsiteY0" fmla="*/ 205274 h 3797559"/>
              <a:gd name="connsiteX1" fmla="*/ 9331 w 10637727"/>
              <a:gd name="connsiteY1" fmla="*/ 158621 h 3797559"/>
              <a:gd name="connsiteX2" fmla="*/ 55984 w 10637727"/>
              <a:gd name="connsiteY2" fmla="*/ 130629 h 3797559"/>
              <a:gd name="connsiteX3" fmla="*/ 93306 w 10637727"/>
              <a:gd name="connsiteY3" fmla="*/ 102637 h 3797559"/>
              <a:gd name="connsiteX4" fmla="*/ 223935 w 10637727"/>
              <a:gd name="connsiteY4" fmla="*/ 46653 h 3797559"/>
              <a:gd name="connsiteX5" fmla="*/ 298580 w 10637727"/>
              <a:gd name="connsiteY5" fmla="*/ 27992 h 3797559"/>
              <a:gd name="connsiteX6" fmla="*/ 382555 w 10637727"/>
              <a:gd name="connsiteY6" fmla="*/ 9331 h 3797559"/>
              <a:gd name="connsiteX7" fmla="*/ 457200 w 10637727"/>
              <a:gd name="connsiteY7" fmla="*/ 0 h 3797559"/>
              <a:gd name="connsiteX8" fmla="*/ 727788 w 10637727"/>
              <a:gd name="connsiteY8" fmla="*/ 9331 h 3797559"/>
              <a:gd name="connsiteX9" fmla="*/ 1110343 w 10637727"/>
              <a:gd name="connsiteY9" fmla="*/ 158621 h 3797559"/>
              <a:gd name="connsiteX10" fmla="*/ 1166327 w 10637727"/>
              <a:gd name="connsiteY10" fmla="*/ 205274 h 3797559"/>
              <a:gd name="connsiteX11" fmla="*/ 1371600 w 10637727"/>
              <a:gd name="connsiteY11" fmla="*/ 429208 h 3797559"/>
              <a:gd name="connsiteX12" fmla="*/ 1502229 w 10637727"/>
              <a:gd name="connsiteY12" fmla="*/ 503853 h 3797559"/>
              <a:gd name="connsiteX13" fmla="*/ 1614196 w 10637727"/>
              <a:gd name="connsiteY13" fmla="*/ 634482 h 3797559"/>
              <a:gd name="connsiteX14" fmla="*/ 1660849 w 10637727"/>
              <a:gd name="connsiteY14" fmla="*/ 718457 h 3797559"/>
              <a:gd name="connsiteX15" fmla="*/ 1716833 w 10637727"/>
              <a:gd name="connsiteY15" fmla="*/ 858417 h 3797559"/>
              <a:gd name="connsiteX16" fmla="*/ 1754155 w 10637727"/>
              <a:gd name="connsiteY16" fmla="*/ 914400 h 3797559"/>
              <a:gd name="connsiteX17" fmla="*/ 1810139 w 10637727"/>
              <a:gd name="connsiteY17" fmla="*/ 1110343 h 3797559"/>
              <a:gd name="connsiteX18" fmla="*/ 1847461 w 10637727"/>
              <a:gd name="connsiteY18" fmla="*/ 1175657 h 3797559"/>
              <a:gd name="connsiteX19" fmla="*/ 1894114 w 10637727"/>
              <a:gd name="connsiteY19" fmla="*/ 1278294 h 3797559"/>
              <a:gd name="connsiteX20" fmla="*/ 2024743 w 10637727"/>
              <a:gd name="connsiteY20" fmla="*/ 1520890 h 3797559"/>
              <a:gd name="connsiteX21" fmla="*/ 2220686 w 10637727"/>
              <a:gd name="connsiteY21" fmla="*/ 1894114 h 3797559"/>
              <a:gd name="connsiteX22" fmla="*/ 2286000 w 10637727"/>
              <a:gd name="connsiteY22" fmla="*/ 1996751 h 3797559"/>
              <a:gd name="connsiteX23" fmla="*/ 2444620 w 10637727"/>
              <a:gd name="connsiteY23" fmla="*/ 2220686 h 3797559"/>
              <a:gd name="connsiteX24" fmla="*/ 2631233 w 10637727"/>
              <a:gd name="connsiteY24" fmla="*/ 2369976 h 3797559"/>
              <a:gd name="connsiteX25" fmla="*/ 2677886 w 10637727"/>
              <a:gd name="connsiteY25" fmla="*/ 2425959 h 3797559"/>
              <a:gd name="connsiteX26" fmla="*/ 2789853 w 10637727"/>
              <a:gd name="connsiteY26" fmla="*/ 2463282 h 3797559"/>
              <a:gd name="connsiteX27" fmla="*/ 3275045 w 10637727"/>
              <a:gd name="connsiteY27" fmla="*/ 2547257 h 3797559"/>
              <a:gd name="connsiteX28" fmla="*/ 3788229 w 10637727"/>
              <a:gd name="connsiteY28" fmla="*/ 2519266 h 3797559"/>
              <a:gd name="connsiteX29" fmla="*/ 3872204 w 10637727"/>
              <a:gd name="connsiteY29" fmla="*/ 2472612 h 3797559"/>
              <a:gd name="connsiteX30" fmla="*/ 4236098 w 10637727"/>
              <a:gd name="connsiteY30" fmla="*/ 2295331 h 3797559"/>
              <a:gd name="connsiteX31" fmla="*/ 4553339 w 10637727"/>
              <a:gd name="connsiteY31" fmla="*/ 1950098 h 3797559"/>
              <a:gd name="connsiteX32" fmla="*/ 4665306 w 10637727"/>
              <a:gd name="connsiteY32" fmla="*/ 1866123 h 3797559"/>
              <a:gd name="connsiteX33" fmla="*/ 4889241 w 10637727"/>
              <a:gd name="connsiteY33" fmla="*/ 1698172 h 3797559"/>
              <a:gd name="connsiteX34" fmla="*/ 5337110 w 10637727"/>
              <a:gd name="connsiteY34" fmla="*/ 1614196 h 3797559"/>
              <a:gd name="connsiteX35" fmla="*/ 5551714 w 10637727"/>
              <a:gd name="connsiteY35" fmla="*/ 1595535 h 3797559"/>
              <a:gd name="connsiteX36" fmla="*/ 5934269 w 10637727"/>
              <a:gd name="connsiteY36" fmla="*/ 1604866 h 3797559"/>
              <a:gd name="connsiteX37" fmla="*/ 6130212 w 10637727"/>
              <a:gd name="connsiteY37" fmla="*/ 1679510 h 3797559"/>
              <a:gd name="connsiteX38" fmla="*/ 6550090 w 10637727"/>
              <a:gd name="connsiteY38" fmla="*/ 1838131 h 3797559"/>
              <a:gd name="connsiteX39" fmla="*/ 7268547 w 10637727"/>
              <a:gd name="connsiteY39" fmla="*/ 2351314 h 3797559"/>
              <a:gd name="connsiteX40" fmla="*/ 7380514 w 10637727"/>
              <a:gd name="connsiteY40" fmla="*/ 2453951 h 3797559"/>
              <a:gd name="connsiteX41" fmla="*/ 7473820 w 10637727"/>
              <a:gd name="connsiteY41" fmla="*/ 2509935 h 3797559"/>
              <a:gd name="connsiteX42" fmla="*/ 7539135 w 10637727"/>
              <a:gd name="connsiteY42" fmla="*/ 2584580 h 3797559"/>
              <a:gd name="connsiteX43" fmla="*/ 7735078 w 10637727"/>
              <a:gd name="connsiteY43" fmla="*/ 2761861 h 3797559"/>
              <a:gd name="connsiteX44" fmla="*/ 7800392 w 10637727"/>
              <a:gd name="connsiteY44" fmla="*/ 2836506 h 3797559"/>
              <a:gd name="connsiteX45" fmla="*/ 8052318 w 10637727"/>
              <a:gd name="connsiteY45" fmla="*/ 3004457 h 3797559"/>
              <a:gd name="connsiteX46" fmla="*/ 8276253 w 10637727"/>
              <a:gd name="connsiteY46" fmla="*/ 3153747 h 3797559"/>
              <a:gd name="connsiteX47" fmla="*/ 8546841 w 10637727"/>
              <a:gd name="connsiteY47" fmla="*/ 3284376 h 3797559"/>
              <a:gd name="connsiteX48" fmla="*/ 8668139 w 10637727"/>
              <a:gd name="connsiteY48" fmla="*/ 3293706 h 3797559"/>
              <a:gd name="connsiteX49" fmla="*/ 8994710 w 10637727"/>
              <a:gd name="connsiteY49" fmla="*/ 3340359 h 3797559"/>
              <a:gd name="connsiteX50" fmla="*/ 9806474 w 10637727"/>
              <a:gd name="connsiteY50" fmla="*/ 3359021 h 3797559"/>
              <a:gd name="connsiteX51" fmla="*/ 9955763 w 10637727"/>
              <a:gd name="connsiteY51" fmla="*/ 3405674 h 3797559"/>
              <a:gd name="connsiteX52" fmla="*/ 10338318 w 10637727"/>
              <a:gd name="connsiteY52" fmla="*/ 3582955 h 3797559"/>
              <a:gd name="connsiteX53" fmla="*/ 10571584 w 10637727"/>
              <a:gd name="connsiteY53" fmla="*/ 3713584 h 3797559"/>
              <a:gd name="connsiteX54" fmla="*/ 10608906 w 10637727"/>
              <a:gd name="connsiteY54" fmla="*/ 3760237 h 3797559"/>
              <a:gd name="connsiteX55" fmla="*/ 10636898 w 10637727"/>
              <a:gd name="connsiteY55" fmla="*/ 3788229 h 3797559"/>
              <a:gd name="connsiteX56" fmla="*/ 10636898 w 10637727"/>
              <a:gd name="connsiteY56" fmla="*/ 3797559 h 379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637727" h="3797559">
                <a:moveTo>
                  <a:pt x="0" y="205274"/>
                </a:moveTo>
                <a:cubicBezTo>
                  <a:pt x="3110" y="189723"/>
                  <a:pt x="-184" y="171308"/>
                  <a:pt x="9331" y="158621"/>
                </a:cubicBezTo>
                <a:cubicBezTo>
                  <a:pt x="20212" y="144113"/>
                  <a:pt x="40894" y="140689"/>
                  <a:pt x="55984" y="130629"/>
                </a:cubicBezTo>
                <a:cubicBezTo>
                  <a:pt x="68923" y="122003"/>
                  <a:pt x="79614" y="110010"/>
                  <a:pt x="93306" y="102637"/>
                </a:cubicBezTo>
                <a:cubicBezTo>
                  <a:pt x="97207" y="100537"/>
                  <a:pt x="200992" y="53712"/>
                  <a:pt x="223935" y="46653"/>
                </a:cubicBezTo>
                <a:cubicBezTo>
                  <a:pt x="248448" y="39111"/>
                  <a:pt x="273614" y="33866"/>
                  <a:pt x="298580" y="27992"/>
                </a:cubicBezTo>
                <a:cubicBezTo>
                  <a:pt x="326492" y="21424"/>
                  <a:pt x="354317" y="14314"/>
                  <a:pt x="382555" y="9331"/>
                </a:cubicBezTo>
                <a:cubicBezTo>
                  <a:pt x="407249" y="4973"/>
                  <a:pt x="432318" y="3110"/>
                  <a:pt x="457200" y="0"/>
                </a:cubicBezTo>
                <a:lnTo>
                  <a:pt x="727788" y="9331"/>
                </a:lnTo>
                <a:cubicBezTo>
                  <a:pt x="769169" y="16228"/>
                  <a:pt x="1087751" y="149379"/>
                  <a:pt x="1110343" y="158621"/>
                </a:cubicBezTo>
                <a:cubicBezTo>
                  <a:pt x="1129004" y="174172"/>
                  <a:pt x="1149454" y="187799"/>
                  <a:pt x="1166327" y="205274"/>
                </a:cubicBezTo>
                <a:cubicBezTo>
                  <a:pt x="1236662" y="278121"/>
                  <a:pt x="1283681" y="378969"/>
                  <a:pt x="1371600" y="429208"/>
                </a:cubicBezTo>
                <a:lnTo>
                  <a:pt x="1502229" y="503853"/>
                </a:lnTo>
                <a:cubicBezTo>
                  <a:pt x="1539551" y="547396"/>
                  <a:pt x="1586345" y="584350"/>
                  <a:pt x="1614196" y="634482"/>
                </a:cubicBezTo>
                <a:cubicBezTo>
                  <a:pt x="1629747" y="662474"/>
                  <a:pt x="1647507" y="689348"/>
                  <a:pt x="1660849" y="718457"/>
                </a:cubicBezTo>
                <a:cubicBezTo>
                  <a:pt x="1681785" y="764135"/>
                  <a:pt x="1688961" y="816609"/>
                  <a:pt x="1716833" y="858417"/>
                </a:cubicBezTo>
                <a:cubicBezTo>
                  <a:pt x="1729274" y="877078"/>
                  <a:pt x="1744671" y="894076"/>
                  <a:pt x="1754155" y="914400"/>
                </a:cubicBezTo>
                <a:cubicBezTo>
                  <a:pt x="1794730" y="1001346"/>
                  <a:pt x="1774447" y="1013463"/>
                  <a:pt x="1810139" y="1110343"/>
                </a:cubicBezTo>
                <a:cubicBezTo>
                  <a:pt x="1818808" y="1133872"/>
                  <a:pt x="1836247" y="1153229"/>
                  <a:pt x="1847461" y="1175657"/>
                </a:cubicBezTo>
                <a:cubicBezTo>
                  <a:pt x="1864268" y="1209270"/>
                  <a:pt x="1876947" y="1244863"/>
                  <a:pt x="1894114" y="1278294"/>
                </a:cubicBezTo>
                <a:cubicBezTo>
                  <a:pt x="1936068" y="1359995"/>
                  <a:pt x="1985904" y="1437663"/>
                  <a:pt x="2024743" y="1520890"/>
                </a:cubicBezTo>
                <a:cubicBezTo>
                  <a:pt x="2112745" y="1709467"/>
                  <a:pt x="2090863" y="1671561"/>
                  <a:pt x="2220686" y="1894114"/>
                </a:cubicBezTo>
                <a:cubicBezTo>
                  <a:pt x="2241119" y="1929142"/>
                  <a:pt x="2262560" y="1963659"/>
                  <a:pt x="2286000" y="1996751"/>
                </a:cubicBezTo>
                <a:cubicBezTo>
                  <a:pt x="2338873" y="2071396"/>
                  <a:pt x="2373191" y="2163543"/>
                  <a:pt x="2444620" y="2220686"/>
                </a:cubicBezTo>
                <a:cubicBezTo>
                  <a:pt x="2506824" y="2270449"/>
                  <a:pt x="2580235" y="2308780"/>
                  <a:pt x="2631233" y="2369976"/>
                </a:cubicBezTo>
                <a:cubicBezTo>
                  <a:pt x="2646784" y="2388637"/>
                  <a:pt x="2656949" y="2413643"/>
                  <a:pt x="2677886" y="2425959"/>
                </a:cubicBezTo>
                <a:cubicBezTo>
                  <a:pt x="2711796" y="2445906"/>
                  <a:pt x="2751519" y="2454436"/>
                  <a:pt x="2789853" y="2463282"/>
                </a:cubicBezTo>
                <a:cubicBezTo>
                  <a:pt x="2907063" y="2490331"/>
                  <a:pt x="3153051" y="2527738"/>
                  <a:pt x="3275045" y="2547257"/>
                </a:cubicBezTo>
                <a:cubicBezTo>
                  <a:pt x="3446106" y="2537927"/>
                  <a:pt x="3618236" y="2540515"/>
                  <a:pt x="3788229" y="2519266"/>
                </a:cubicBezTo>
                <a:cubicBezTo>
                  <a:pt x="3820003" y="2515294"/>
                  <a:pt x="3843336" y="2486469"/>
                  <a:pt x="3872204" y="2472612"/>
                </a:cubicBezTo>
                <a:cubicBezTo>
                  <a:pt x="4013359" y="2404857"/>
                  <a:pt x="4095227" y="2388009"/>
                  <a:pt x="4236098" y="2295331"/>
                </a:cubicBezTo>
                <a:cubicBezTo>
                  <a:pt x="4746615" y="1959465"/>
                  <a:pt x="3877236" y="2457174"/>
                  <a:pt x="4553339" y="1950098"/>
                </a:cubicBezTo>
                <a:cubicBezTo>
                  <a:pt x="4590661" y="1922106"/>
                  <a:pt x="4629584" y="1896130"/>
                  <a:pt x="4665306" y="1866123"/>
                </a:cubicBezTo>
                <a:cubicBezTo>
                  <a:pt x="4808907" y="1745498"/>
                  <a:pt x="4742783" y="1767914"/>
                  <a:pt x="4889241" y="1698172"/>
                </a:cubicBezTo>
                <a:cubicBezTo>
                  <a:pt x="5045159" y="1623926"/>
                  <a:pt x="5120393" y="1639065"/>
                  <a:pt x="5337110" y="1614196"/>
                </a:cubicBezTo>
                <a:cubicBezTo>
                  <a:pt x="5408446" y="1606010"/>
                  <a:pt x="5480179" y="1601755"/>
                  <a:pt x="5551714" y="1595535"/>
                </a:cubicBezTo>
                <a:cubicBezTo>
                  <a:pt x="5679232" y="1598645"/>
                  <a:pt x="5808036" y="1586542"/>
                  <a:pt x="5934269" y="1604866"/>
                </a:cubicBezTo>
                <a:cubicBezTo>
                  <a:pt x="6003437" y="1614906"/>
                  <a:pt x="6065695" y="1652628"/>
                  <a:pt x="6130212" y="1679510"/>
                </a:cubicBezTo>
                <a:cubicBezTo>
                  <a:pt x="6496246" y="1832024"/>
                  <a:pt x="6255020" y="1756167"/>
                  <a:pt x="6550090" y="1838131"/>
                </a:cubicBezTo>
                <a:cubicBezTo>
                  <a:pt x="6779530" y="1988906"/>
                  <a:pt x="7068538" y="2167972"/>
                  <a:pt x="7268547" y="2351314"/>
                </a:cubicBezTo>
                <a:cubicBezTo>
                  <a:pt x="7305869" y="2385526"/>
                  <a:pt x="7340451" y="2422993"/>
                  <a:pt x="7380514" y="2453951"/>
                </a:cubicBezTo>
                <a:cubicBezTo>
                  <a:pt x="7409215" y="2476129"/>
                  <a:pt x="7445821" y="2486877"/>
                  <a:pt x="7473820" y="2509935"/>
                </a:cubicBezTo>
                <a:cubicBezTo>
                  <a:pt x="7499342" y="2530953"/>
                  <a:pt x="7516397" y="2560578"/>
                  <a:pt x="7539135" y="2584580"/>
                </a:cubicBezTo>
                <a:cubicBezTo>
                  <a:pt x="7802957" y="2863060"/>
                  <a:pt x="7494483" y="2535421"/>
                  <a:pt x="7735078" y="2761861"/>
                </a:cubicBezTo>
                <a:cubicBezTo>
                  <a:pt x="7759154" y="2784520"/>
                  <a:pt x="7775290" y="2814990"/>
                  <a:pt x="7800392" y="2836506"/>
                </a:cubicBezTo>
                <a:cubicBezTo>
                  <a:pt x="7903004" y="2924460"/>
                  <a:pt x="7944580" y="2930999"/>
                  <a:pt x="8052318" y="3004457"/>
                </a:cubicBezTo>
                <a:cubicBezTo>
                  <a:pt x="8201862" y="3106419"/>
                  <a:pt x="8071178" y="3046549"/>
                  <a:pt x="8276253" y="3153747"/>
                </a:cubicBezTo>
                <a:cubicBezTo>
                  <a:pt x="8365014" y="3200145"/>
                  <a:pt x="8446980" y="3276695"/>
                  <a:pt x="8546841" y="3284376"/>
                </a:cubicBezTo>
                <a:lnTo>
                  <a:pt x="8668139" y="3293706"/>
                </a:lnTo>
                <a:cubicBezTo>
                  <a:pt x="8747046" y="3306857"/>
                  <a:pt x="8912506" y="3337197"/>
                  <a:pt x="8994710" y="3340359"/>
                </a:cubicBezTo>
                <a:cubicBezTo>
                  <a:pt x="9265170" y="3350761"/>
                  <a:pt x="9535886" y="3352800"/>
                  <a:pt x="9806474" y="3359021"/>
                </a:cubicBezTo>
                <a:cubicBezTo>
                  <a:pt x="9856237" y="3374572"/>
                  <a:pt x="9907194" y="3386720"/>
                  <a:pt x="9955763" y="3405674"/>
                </a:cubicBezTo>
                <a:cubicBezTo>
                  <a:pt x="10057354" y="3445319"/>
                  <a:pt x="10232641" y="3526250"/>
                  <a:pt x="10338318" y="3582955"/>
                </a:cubicBezTo>
                <a:cubicBezTo>
                  <a:pt x="10416845" y="3625091"/>
                  <a:pt x="10571584" y="3713584"/>
                  <a:pt x="10571584" y="3713584"/>
                </a:cubicBezTo>
                <a:cubicBezTo>
                  <a:pt x="10584025" y="3729135"/>
                  <a:pt x="10595792" y="3745249"/>
                  <a:pt x="10608906" y="3760237"/>
                </a:cubicBezTo>
                <a:cubicBezTo>
                  <a:pt x="10617595" y="3770168"/>
                  <a:pt x="10628981" y="3777673"/>
                  <a:pt x="10636898" y="3788229"/>
                </a:cubicBezTo>
                <a:cubicBezTo>
                  <a:pt x="10638764" y="3790717"/>
                  <a:pt x="10636898" y="3794449"/>
                  <a:pt x="10636898" y="3797559"/>
                </a:cubicBezTo>
              </a:path>
            </a:pathLst>
          </a:custGeom>
          <a:noFill/>
          <a:ln w="76200"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B709036-CDBA-DAC6-1B2E-4DCCE1D0994A}"/>
              </a:ext>
            </a:extLst>
          </p:cNvPr>
          <p:cNvSpPr txBox="1"/>
          <p:nvPr/>
        </p:nvSpPr>
        <p:spPr>
          <a:xfrm>
            <a:off x="1875842" y="1421097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Trouver un sujet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FA3F075-7D27-F530-FD1E-8F15B9088359}"/>
              </a:ext>
            </a:extLst>
          </p:cNvPr>
          <p:cNvSpPr txBox="1"/>
          <p:nvPr/>
        </p:nvSpPr>
        <p:spPr>
          <a:xfrm>
            <a:off x="1011252" y="4203107"/>
            <a:ext cx="277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Récupérer des données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653227-197D-D290-258D-E3355691BB35}"/>
              </a:ext>
            </a:extLst>
          </p:cNvPr>
          <p:cNvSpPr txBox="1"/>
          <p:nvPr/>
        </p:nvSpPr>
        <p:spPr>
          <a:xfrm>
            <a:off x="7991037" y="3729525"/>
            <a:ext cx="277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Analyser les données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512F705-3651-767D-B9CB-40C89FBA56EB}"/>
              </a:ext>
            </a:extLst>
          </p:cNvPr>
          <p:cNvSpPr txBox="1"/>
          <p:nvPr/>
        </p:nvSpPr>
        <p:spPr>
          <a:xfrm>
            <a:off x="8277173" y="5956570"/>
            <a:ext cx="277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Réaliser une étude</a:t>
            </a:r>
          </a:p>
        </p:txBody>
      </p:sp>
      <p:pic>
        <p:nvPicPr>
          <p:cNvPr id="12" name="Image 11" descr="Une image contenant fruit, Aliments naturels, produits, Groupe d’aliments&#10;&#10;Description générée automatiquement">
            <a:extLst>
              <a:ext uri="{FF2B5EF4-FFF2-40B4-BE49-F238E27FC236}">
                <a16:creationId xmlns:a16="http://schemas.microsoft.com/office/drawing/2014/main" id="{D4D4DB3C-00F4-F9FB-7840-1F94913AEC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21" b="23987" l="4643" r="20129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07" t="2313" r="77935" b="73605"/>
          <a:stretch/>
        </p:blipFill>
        <p:spPr>
          <a:xfrm>
            <a:off x="1175656" y="1177380"/>
            <a:ext cx="914401" cy="1005274"/>
          </a:xfrm>
          <a:prstGeom prst="rect">
            <a:avLst/>
          </a:prstGeom>
        </p:spPr>
      </p:pic>
      <p:pic>
        <p:nvPicPr>
          <p:cNvPr id="13" name="Image 12" descr="Une image contenant fruit, Aliments naturels, produits, Groupe d’aliments&#10;&#10;Description générée automatiquement">
            <a:extLst>
              <a:ext uri="{FF2B5EF4-FFF2-40B4-BE49-F238E27FC236}">
                <a16:creationId xmlns:a16="http://schemas.microsoft.com/office/drawing/2014/main" id="{110AC063-974D-92FD-7B16-99D6F29FE4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004" b="48866" l="22824" r="394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742" t="29896" r="58439" b="49026"/>
          <a:stretch/>
        </p:blipFill>
        <p:spPr>
          <a:xfrm>
            <a:off x="2513822" y="3245239"/>
            <a:ext cx="1162634" cy="1040252"/>
          </a:xfrm>
          <a:prstGeom prst="rect">
            <a:avLst/>
          </a:prstGeom>
        </p:spPr>
      </p:pic>
      <p:pic>
        <p:nvPicPr>
          <p:cNvPr id="14" name="Image 13" descr="Une image contenant fruit, Aliments naturels, produits, Groupe d’aliments&#10;&#10;Description générée automatiquement">
            <a:extLst>
              <a:ext uri="{FF2B5EF4-FFF2-40B4-BE49-F238E27FC236}">
                <a16:creationId xmlns:a16="http://schemas.microsoft.com/office/drawing/2014/main" id="{15C54FDC-02B1-4A6A-1D83-027D56FC50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072" b="71342" l="80786" r="95429">
                        <a14:foregroundMark x1="90429" y1="53638" x2="90429" y2="53638"/>
                        <a14:foregroundMark x1="91179" y1="53072" x2="90429" y2="536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9011" t="51528" r="2744" b="26389"/>
          <a:stretch/>
        </p:blipFill>
        <p:spPr>
          <a:xfrm rot="642021">
            <a:off x="8789436" y="4739707"/>
            <a:ext cx="1243397" cy="1330039"/>
          </a:xfrm>
          <a:prstGeom prst="rect">
            <a:avLst/>
          </a:prstGeom>
        </p:spPr>
      </p:pic>
      <p:pic>
        <p:nvPicPr>
          <p:cNvPr id="15" name="Image 14" descr="Une image contenant fruit, Aliments naturels, produits, Groupe d’aliments&#10;&#10;Description générée automatiquement">
            <a:extLst>
              <a:ext uri="{FF2B5EF4-FFF2-40B4-BE49-F238E27FC236}">
                <a16:creationId xmlns:a16="http://schemas.microsoft.com/office/drawing/2014/main" id="{DF93A50A-611D-46ED-9FEA-98DEC8DE554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901" b="47656" l="2500" r="19286">
                        <a14:foregroundMark x1="11536" y1="28901" x2="11536" y2="28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13" t="26944" r="78599" b="50000"/>
          <a:stretch/>
        </p:blipFill>
        <p:spPr>
          <a:xfrm>
            <a:off x="6920981" y="3443459"/>
            <a:ext cx="1192357" cy="1157493"/>
          </a:xfrm>
          <a:prstGeom prst="rect">
            <a:avLst/>
          </a:prstGeom>
        </p:spPr>
      </p:pic>
      <p:pic>
        <p:nvPicPr>
          <p:cNvPr id="17" name="Image 16" descr="Une image contenant banane, fruit, Banane plantain, Banane Saba&#10;&#10;Description générée automatiquement">
            <a:extLst>
              <a:ext uri="{FF2B5EF4-FFF2-40B4-BE49-F238E27FC236}">
                <a16:creationId xmlns:a16="http://schemas.microsoft.com/office/drawing/2014/main" id="{08466D5A-0F82-6CB3-EE42-394B8A4216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880006" y="3254585"/>
            <a:ext cx="1192358" cy="117559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0E3FB82-CFCB-E33A-D248-56424E4F7C5B}"/>
              </a:ext>
            </a:extLst>
          </p:cNvPr>
          <p:cNvSpPr txBox="1"/>
          <p:nvPr/>
        </p:nvSpPr>
        <p:spPr>
          <a:xfrm>
            <a:off x="4320073" y="2797128"/>
            <a:ext cx="277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Etablir un système de score</a:t>
            </a:r>
          </a:p>
        </p:txBody>
      </p:sp>
      <p:sp>
        <p:nvSpPr>
          <p:cNvPr id="6" name="Bouton d'action : Son 5">
            <a:hlinkClick r:id="" action="ppaction://noaction" highlightClick="1">
              <a:snd r:embed="rId13" name="applause.wav"/>
            </a:hlinkClick>
            <a:extLst>
              <a:ext uri="{FF2B5EF4-FFF2-40B4-BE49-F238E27FC236}">
                <a16:creationId xmlns:a16="http://schemas.microsoft.com/office/drawing/2014/main" id="{88DBD0B1-5B70-7EB2-85AA-ECBFF12EF9C9}"/>
              </a:ext>
            </a:extLst>
          </p:cNvPr>
          <p:cNvSpPr/>
          <p:nvPr/>
        </p:nvSpPr>
        <p:spPr>
          <a:xfrm>
            <a:off x="11523306" y="0"/>
            <a:ext cx="668694" cy="634482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783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D37C994-28B0-2EF0-9E25-232F3717F4A1}"/>
              </a:ext>
            </a:extLst>
          </p:cNvPr>
          <p:cNvSpPr/>
          <p:nvPr/>
        </p:nvSpPr>
        <p:spPr>
          <a:xfrm>
            <a:off x="363894" y="363894"/>
            <a:ext cx="3956179" cy="5411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85749D-04A0-F986-A38E-67A7A0C7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363894"/>
            <a:ext cx="3512976" cy="541175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II. Mise en place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150D8038-8F0E-6E80-823C-D7465B782304}"/>
              </a:ext>
            </a:extLst>
          </p:cNvPr>
          <p:cNvSpPr txBox="1">
            <a:spLocks/>
          </p:cNvSpPr>
          <p:nvPr/>
        </p:nvSpPr>
        <p:spPr>
          <a:xfrm>
            <a:off x="4511350" y="253481"/>
            <a:ext cx="481926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a. Répartition du travail</a:t>
            </a:r>
          </a:p>
        </p:txBody>
      </p:sp>
      <p:pic>
        <p:nvPicPr>
          <p:cNvPr id="2050" name="Picture 2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A5A0ADE6-19FD-503A-E299-4480C9A22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49" y="1716347"/>
            <a:ext cx="10253473" cy="303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3C69C7A4-0F08-7AF1-8CA1-2D93B0561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263" y="1427732"/>
            <a:ext cx="67522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alibri" panose="020F0502020204030204" pitchFamily="34" charset="0"/>
              </a:rPr>
              <a:t>Diagramme de Gantt :</a:t>
            </a:r>
            <a:r>
              <a:rPr kumimoji="0" lang="fr-FR" altLang="fr-FR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218C5C9-754D-F123-A97E-F86490A5EF2F}"/>
              </a:ext>
            </a:extLst>
          </p:cNvPr>
          <p:cNvSpPr txBox="1"/>
          <p:nvPr/>
        </p:nvSpPr>
        <p:spPr>
          <a:xfrm>
            <a:off x="2015413" y="4914228"/>
            <a:ext cx="8367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Ce digramme a beaucoup évolué et changer tout au long du projet dû aux facilités/difficultés de chacun et de chaque tâche</a:t>
            </a:r>
            <a:endParaRPr lang="fr-FR" dirty="0"/>
          </a:p>
        </p:txBody>
      </p:sp>
      <p:sp>
        <p:nvSpPr>
          <p:cNvPr id="5" name="Bouton d'action : Son 4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6850F468-6D41-B464-871F-EF0AFE21BC23}"/>
              </a:ext>
            </a:extLst>
          </p:cNvPr>
          <p:cNvSpPr/>
          <p:nvPr/>
        </p:nvSpPr>
        <p:spPr>
          <a:xfrm>
            <a:off x="11523306" y="0"/>
            <a:ext cx="668694" cy="634482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526702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326</TotalTime>
  <Words>849</Words>
  <Application>Microsoft Office PowerPoint</Application>
  <PresentationFormat>Grand écran</PresentationFormat>
  <Paragraphs>110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Corbel</vt:lpstr>
      <vt:lpstr>Söhne</vt:lpstr>
      <vt:lpstr>Wingdings</vt:lpstr>
      <vt:lpstr>Base</vt:lpstr>
      <vt:lpstr>Présentation PowerPoint</vt:lpstr>
      <vt:lpstr>Présentation PowerPoint</vt:lpstr>
      <vt:lpstr>SOMMAIRE</vt:lpstr>
      <vt:lpstr>I. Contexte</vt:lpstr>
      <vt:lpstr>I. Contexte</vt:lpstr>
      <vt:lpstr>I. Contexte</vt:lpstr>
      <vt:lpstr>I. Contexte</vt:lpstr>
      <vt:lpstr>II. Mise en place</vt:lpstr>
      <vt:lpstr>II. Mise en place</vt:lpstr>
      <vt:lpstr>II. Mise en place</vt:lpstr>
      <vt:lpstr>Présentation PowerPoint</vt:lpstr>
      <vt:lpstr>Présentation PowerPoint</vt:lpstr>
      <vt:lpstr>II. Mise en place</vt:lpstr>
      <vt:lpstr>Présentation PowerPoint</vt:lpstr>
      <vt:lpstr>Présentation PowerPoint</vt:lpstr>
      <vt:lpstr>II. Mise en place</vt:lpstr>
      <vt:lpstr>ATTENTIOn</vt:lpstr>
      <vt:lpstr>III. Résultats</vt:lpstr>
      <vt:lpstr>III. Résultats</vt:lpstr>
      <vt:lpstr>III. Résultats</vt:lpstr>
      <vt:lpstr>IV. Conclusion</vt:lpstr>
      <vt:lpstr>IV.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MONTOYA Adele</dc:creator>
  <cp:lastModifiedBy>MONTOYA Adele</cp:lastModifiedBy>
  <cp:revision>22</cp:revision>
  <dcterms:created xsi:type="dcterms:W3CDTF">2024-01-25T10:41:20Z</dcterms:created>
  <dcterms:modified xsi:type="dcterms:W3CDTF">2024-01-27T14:04:11Z</dcterms:modified>
</cp:coreProperties>
</file>